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44" r:id="rId5"/>
    <p:sldMasterId id="2147483948" r:id="rId6"/>
    <p:sldMasterId id="2147483972" r:id="rId7"/>
  </p:sldMasterIdLst>
  <p:handoutMasterIdLst>
    <p:handoutMasterId r:id="rId29"/>
  </p:handoutMasterIdLst>
  <p:sldIdLst>
    <p:sldId id="450" r:id="rId8"/>
    <p:sldId id="536" r:id="rId9"/>
    <p:sldId id="532" r:id="rId10"/>
    <p:sldId id="568" r:id="rId11"/>
    <p:sldId id="566" r:id="rId12"/>
    <p:sldId id="534" r:id="rId13"/>
    <p:sldId id="538" r:id="rId14"/>
    <p:sldId id="567" r:id="rId15"/>
    <p:sldId id="545" r:id="rId16"/>
    <p:sldId id="548" r:id="rId17"/>
    <p:sldId id="569" r:id="rId18"/>
    <p:sldId id="570" r:id="rId19"/>
    <p:sldId id="571" r:id="rId20"/>
    <p:sldId id="572" r:id="rId21"/>
    <p:sldId id="550" r:id="rId22"/>
    <p:sldId id="576" r:id="rId23"/>
    <p:sldId id="573" r:id="rId24"/>
    <p:sldId id="574" r:id="rId25"/>
    <p:sldId id="575" r:id="rId26"/>
    <p:sldId id="577" r:id="rId27"/>
    <p:sldId id="452" r:id="rId28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B27B"/>
    <a:srgbClr val="3D0032"/>
    <a:srgbClr val="411B66"/>
    <a:srgbClr val="6E287A"/>
    <a:srgbClr val="311236"/>
    <a:srgbClr val="AB8458"/>
    <a:srgbClr val="411B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98" autoAdjust="0"/>
  </p:normalViewPr>
  <p:slideViewPr>
    <p:cSldViewPr snapToGrid="0" snapToObjects="1">
      <p:cViewPr varScale="1">
        <p:scale>
          <a:sx n="110" d="100"/>
          <a:sy n="110" d="100"/>
        </p:scale>
        <p:origin x="139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Relationship Id="rId8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6F4AA9-2ABD-4331-9792-C29AC6781665}" type="datetimeFigureOut">
              <a:rPr lang="cs-CZ" smtClean="0"/>
              <a:t>20.10.2022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6B5E2F-47F8-4EC3-AC2D-70E84FF1F0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7456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527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110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43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5824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898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695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447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07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453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681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6816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281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529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27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67867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6544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70688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29487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904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0091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6817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0133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8787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1512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7450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18259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5384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9294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4913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0119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695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4933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469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244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698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Click to edit Master text styles</a:t>
            </a:r>
          </a:p>
          <a:p>
            <a:pPr lvl="1"/>
            <a:r>
              <a:rPr lang="cs-CZ"/>
              <a:t>Second level</a:t>
            </a:r>
          </a:p>
          <a:p>
            <a:pPr lvl="2"/>
            <a:r>
              <a:rPr lang="cs-CZ"/>
              <a:t>Third level</a:t>
            </a:r>
          </a:p>
          <a:p>
            <a:pPr lvl="3"/>
            <a:r>
              <a:rPr lang="cs-CZ"/>
              <a:t>Fourth level</a:t>
            </a:r>
          </a:p>
          <a:p>
            <a:pPr lvl="4"/>
            <a:r>
              <a:rPr lang="cs-CZ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D4C48-7851-664F-85FD-96BBFABC8ED2}" type="datetimeFigureOut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10/20/2022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BC72A3-188E-3240-AEAC-DF0C1F935656}" type="slidenum">
              <a:rPr lang="en-US" smtClean="0">
                <a:solidFill>
                  <a:srgbClr val="FFFFFF">
                    <a:tint val="75000"/>
                  </a:srgbClr>
                </a:solidFill>
              </a:rPr>
              <a:pPr/>
              <a:t>‹#›</a:t>
            </a:fld>
            <a:endParaRPr lang="en-US">
              <a:solidFill>
                <a:srgbClr val="FFFFFF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96161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3" r:id="rId1"/>
    <p:sldLayoutId id="2147483974" r:id="rId2"/>
    <p:sldLayoutId id="2147483975" r:id="rId3"/>
    <p:sldLayoutId id="2147483976" r:id="rId4"/>
    <p:sldLayoutId id="2147483977" r:id="rId5"/>
    <p:sldLayoutId id="2147483978" r:id="rId6"/>
    <p:sldLayoutId id="2147483979" r:id="rId7"/>
    <p:sldLayoutId id="2147483980" r:id="rId8"/>
    <p:sldLayoutId id="2147483981" r:id="rId9"/>
    <p:sldLayoutId id="2147483982" r:id="rId10"/>
    <p:sldLayoutId id="21474839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-11778" y="8045"/>
            <a:ext cx="9144000" cy="6858000"/>
          </a:xfrm>
          <a:prstGeom prst="rect">
            <a:avLst/>
          </a:prstGeom>
          <a:solidFill>
            <a:srgbClr val="7030A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1447371" y="3229398"/>
            <a:ext cx="6400800" cy="2681767"/>
          </a:xfrm>
        </p:spPr>
        <p:txBody>
          <a:bodyPr>
            <a:normAutofit/>
          </a:bodyPr>
          <a:lstStyle/>
          <a:p>
            <a:r>
              <a:rPr lang="pl-PL" sz="2800" dirty="0">
                <a:solidFill>
                  <a:srgbClr val="311236"/>
                </a:solidFill>
                <a:latin typeface="Arial"/>
                <a:cs typeface="Arial"/>
              </a:rPr>
              <a:t>Informace o naplňování </a:t>
            </a:r>
          </a:p>
          <a:p>
            <a:r>
              <a:rPr lang="pl-PL" sz="2800" dirty="0">
                <a:solidFill>
                  <a:srgbClr val="311236"/>
                </a:solidFill>
                <a:latin typeface="Arial"/>
                <a:cs typeface="Arial"/>
              </a:rPr>
              <a:t>Koncepce vězeňství do roku 2025 </a:t>
            </a:r>
          </a:p>
          <a:p>
            <a:r>
              <a:rPr lang="pl-PL" sz="1400" dirty="0">
                <a:solidFill>
                  <a:srgbClr val="311236"/>
                </a:solidFill>
                <a:latin typeface="Arial"/>
                <a:cs typeface="Arial"/>
              </a:rPr>
              <a:t>(Republikový výbor pro prevenci kriminality)  </a:t>
            </a:r>
            <a:endParaRPr lang="cs-CZ" sz="1400" dirty="0">
              <a:solidFill>
                <a:srgbClr val="311236"/>
              </a:solidFill>
              <a:latin typeface="Arial"/>
              <a:cs typeface="Arial"/>
            </a:endParaRPr>
          </a:p>
          <a:p>
            <a:endParaRPr lang="cs-CZ" sz="1400" dirty="0">
              <a:solidFill>
                <a:srgbClr val="311236"/>
              </a:solidFill>
              <a:latin typeface="Arial"/>
              <a:cs typeface="Arial"/>
            </a:endParaRPr>
          </a:p>
          <a:p>
            <a:r>
              <a:rPr lang="cs-CZ" sz="1800" dirty="0">
                <a:solidFill>
                  <a:srgbClr val="311236"/>
                </a:solidFill>
                <a:latin typeface="Arial"/>
                <a:cs typeface="Arial"/>
              </a:rPr>
              <a:t>plk. PhDr. Pavel Horák, PhD.</a:t>
            </a:r>
          </a:p>
          <a:p>
            <a:r>
              <a:rPr lang="cs-CZ" sz="1800" dirty="0">
                <a:solidFill>
                  <a:srgbClr val="311236"/>
                </a:solidFill>
                <a:latin typeface="Arial"/>
                <a:cs typeface="Arial"/>
              </a:rPr>
              <a:t>plk. Mgr. Pavel Holubec</a:t>
            </a:r>
          </a:p>
          <a:p>
            <a:endParaRPr lang="cs-CZ" sz="2200" dirty="0">
              <a:solidFill>
                <a:srgbClr val="311236"/>
              </a:solidFill>
              <a:latin typeface="Arial"/>
              <a:cs typeface="Arial"/>
            </a:endParaRPr>
          </a:p>
          <a:p>
            <a:endParaRPr lang="cs-CZ" sz="1800" dirty="0">
              <a:solidFill>
                <a:srgbClr val="311236"/>
              </a:solidFill>
              <a:latin typeface="Arial"/>
              <a:cs typeface="Arial"/>
            </a:endParaRPr>
          </a:p>
          <a:p>
            <a:endParaRPr lang="en-US" sz="3500" dirty="0">
              <a:solidFill>
                <a:srgbClr val="311236"/>
              </a:solidFill>
              <a:latin typeface="Arial"/>
              <a:cs typeface="Arial"/>
            </a:endParaRP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066" y="1109771"/>
            <a:ext cx="1738313" cy="1915620"/>
          </a:xfrm>
          <a:prstGeom prst="rect">
            <a:avLst/>
          </a:prstGeom>
        </p:spPr>
      </p:pic>
      <p:sp>
        <p:nvSpPr>
          <p:cNvPr id="13" name="TextBox 1"/>
          <p:cNvSpPr txBox="1"/>
          <p:nvPr/>
        </p:nvSpPr>
        <p:spPr>
          <a:xfrm>
            <a:off x="685800" y="5911166"/>
            <a:ext cx="336973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>
                <a:solidFill>
                  <a:srgbClr val="311236"/>
                </a:solidFill>
                <a:latin typeface="Arial"/>
                <a:cs typeface="Arial"/>
              </a:rPr>
              <a:t>25. 10. 2022</a:t>
            </a:r>
            <a:endParaRPr lang="en-US" sz="1500" b="1" dirty="0">
              <a:solidFill>
                <a:srgbClr val="311236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739216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7535"/>
            <a:ext cx="615013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Obsah</a:t>
            </a:r>
          </a:p>
          <a:p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>
                <a:solidFill>
                  <a:schemeClr val="bg1"/>
                </a:solidFill>
              </a:rPr>
              <a:t>Koncepce vězeňství do roku 2025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Kontrolní akce NKÚ č. 19/07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Informace o naplňování Koncepce vězeňství do roku 2025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Informace o naplňování Akčního plánu 2021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Průběžná i</a:t>
            </a:r>
            <a:r>
              <a:rPr lang="pt-BR" sz="2800" dirty="0">
                <a:solidFill>
                  <a:schemeClr val="bg1"/>
                </a:solidFill>
              </a:rPr>
              <a:t>nformace o naplňování Akčního plánu 202</a:t>
            </a:r>
            <a:r>
              <a:rPr lang="cs-CZ" sz="2800" dirty="0">
                <a:solidFill>
                  <a:schemeClr val="bg1"/>
                </a:solidFill>
              </a:rPr>
              <a:t>2</a:t>
            </a: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6588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9682"/>
            <a:ext cx="6150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Koncepce vězeňství do roku 2025</a:t>
            </a:r>
            <a:endParaRPr lang="cs-CZ" sz="2400" b="1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V roce 2016 byla schválena Koncepce vězeňství do roku 2025.</a:t>
            </a:r>
          </a:p>
          <a:p>
            <a:pPr marL="0" indent="0" algn="just">
              <a:buNone/>
            </a:pPr>
            <a:endParaRPr lang="cs-CZ" sz="4400" dirty="0">
              <a:solidFill>
                <a:schemeClr val="bg1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632" y="2482115"/>
            <a:ext cx="4247075" cy="3866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4038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9682"/>
            <a:ext cx="6150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Kontrolní akce NKÚ č. 19/07</a:t>
            </a:r>
            <a:endParaRPr lang="cs-CZ" sz="2400" b="1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sz="4400" dirty="0">
                <a:solidFill>
                  <a:schemeClr val="bg1"/>
                </a:solidFill>
              </a:rPr>
              <a:t>Nejvyšší kontrolní úřad provedl v období od května do listopadu 2019 kontrolní akci č. 19/07 </a:t>
            </a:r>
          </a:p>
          <a:p>
            <a:pPr marL="0" indent="0" algn="just">
              <a:buNone/>
            </a:pPr>
            <a:r>
              <a:rPr lang="cs-CZ" sz="4400" dirty="0">
                <a:solidFill>
                  <a:schemeClr val="bg1"/>
                </a:solidFill>
              </a:rPr>
              <a:t>„Majetek a peněžní prostředky státu, se kterými je příslušná hospodařit VS ČR“.</a:t>
            </a:r>
          </a:p>
          <a:p>
            <a:pPr marL="0" indent="0" algn="just">
              <a:buNone/>
            </a:pPr>
            <a:endParaRPr lang="cs-CZ" sz="44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cs-CZ" sz="4400" dirty="0">
                <a:solidFill>
                  <a:schemeClr val="bg1"/>
                </a:solidFill>
              </a:rPr>
              <a:t>Cílem kontrolní akce bylo prověřit, zda Vězeňská služba České republiky hospodaří s majetkem a peněžními prostředky státu účelně, hospodárně a v souladu s právními předpisy a zda realizovaná opatření přispívají k hospodárnosti výdajů v této oblasti.</a:t>
            </a:r>
          </a:p>
          <a:p>
            <a:pPr marL="0" indent="0" algn="just">
              <a:buNone/>
            </a:pPr>
            <a:endParaRPr lang="cs-CZ" sz="44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cs-CZ" sz="4400" dirty="0">
                <a:solidFill>
                  <a:schemeClr val="bg1"/>
                </a:solidFill>
              </a:rPr>
              <a:t>NKÚ prověřil u VS ČR rovněž činnosti vedoucí k naplnění cílů Koncepce 2025.</a:t>
            </a:r>
          </a:p>
        </p:txBody>
      </p:sp>
    </p:spTree>
    <p:extLst>
      <p:ext uri="{BB962C8B-B14F-4D97-AF65-F5344CB8AC3E}">
        <p14:creationId xmlns:p14="http://schemas.microsoft.com/office/powerpoint/2010/main" val="1813891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9682"/>
            <a:ext cx="6150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Kontrola NKÚ 2019 - výstupy</a:t>
            </a:r>
            <a:endParaRPr lang="cs-CZ" sz="2400" b="1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cs-CZ" sz="24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Převážná většina cílů uvedených v Koncepci vězeňství do roku 2025 je neměřitelná a jejich míru naplnění nelze vyhodnotit. V Koncepci nedošlo k vyčíslení finančních prostředků potřebných ke splnění cílů, nebyly stanoveny priority, časové osy jejich plnění ani měřitelné cíle pro hodnocení jejich plnění.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Velký počet úkolů a způsob jejich zpracování v AP komplikovaly nejen jejich plnění, ale i vyhodnocení.</a:t>
            </a: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20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7535"/>
            <a:ext cx="61501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Usnesení vlády č. 722 ze dne 13. 7. 2020</a:t>
            </a:r>
            <a:endParaRPr lang="cs-CZ" sz="2400" b="1" dirty="0">
              <a:solidFill>
                <a:schemeClr val="bg1"/>
              </a:solidFill>
            </a:endParaRPr>
          </a:p>
          <a:p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„</a:t>
            </a:r>
            <a:r>
              <a:rPr lang="cs-CZ" sz="2400" dirty="0" err="1">
                <a:solidFill>
                  <a:schemeClr val="bg1"/>
                </a:solidFill>
              </a:rPr>
              <a:t>MSp</a:t>
            </a:r>
            <a:r>
              <a:rPr lang="cs-CZ" sz="2400" dirty="0">
                <a:solidFill>
                  <a:schemeClr val="bg1"/>
                </a:solidFill>
              </a:rPr>
              <a:t> společně s VS ČR provede vyhodnocení Koncepce za uplynulé období a její revizi, stanoví do roku 2025 priority a  časovou osu jejich plnění, přičemž u těch priorit, u kterých to bude možné, stanoví i jejich měřitelné cíle, což se posléze promítne do AP následujících let.; Termín plnění: 31. 10. 2021“.</a:t>
            </a: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58280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4923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Vyhodnocení Koncepce vězeňství do roku 2025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cs-CZ" sz="2800" dirty="0">
                <a:solidFill>
                  <a:schemeClr val="bg1"/>
                </a:solidFill>
              </a:rPr>
              <a:t>Celkově Koncepce v roce 2016 obsahovala 337 základních úkolů – nástrojů k úspěšné realizaci specifických cílů, kterých je celkem 66 v 17 strategických cílech. Nicméně, na počátku plnění Koncepce bylo v roce 2016 stanoveno celkem 530 úkolů.</a:t>
            </a:r>
          </a:p>
          <a:p>
            <a:pPr marL="0" indent="0" algn="just">
              <a:buNone/>
            </a:pPr>
            <a:r>
              <a:rPr lang="cs-CZ" sz="2800" dirty="0">
                <a:solidFill>
                  <a:schemeClr val="bg1"/>
                </a:solidFill>
              </a:rPr>
              <a:t> </a:t>
            </a:r>
          </a:p>
          <a:p>
            <a:pPr marL="0" indent="0" algn="just">
              <a:buNone/>
            </a:pPr>
            <a:r>
              <a:rPr lang="cs-CZ" sz="2800" dirty="0">
                <a:solidFill>
                  <a:schemeClr val="bg1"/>
                </a:solidFill>
              </a:rPr>
              <a:t>Souhrnem lze na základě výše uvedených dílčích vyhodnocení jednotlivých strategických cílů konstatovat, že: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stanovení konkrétních specifických cílů a nástrojů v 17 strategických cílech bylo svazující při naplňování globálního cíle,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indikátory byly často stanovovány neměřitelně,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stanovení základních úkolů bylo realizováno bez pokrytí finančních prostředků,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při stanovení tak velkého množství úkolů docházelo ke stanovování duplicitních úkolů, </a:t>
            </a:r>
          </a:p>
          <a:p>
            <a:pPr algn="just"/>
            <a:r>
              <a:rPr lang="cs-CZ" sz="2800" dirty="0">
                <a:solidFill>
                  <a:schemeClr val="bg1"/>
                </a:solidFill>
              </a:rPr>
              <a:t>vhodnější by bylo stanovit základní oblasti činností VS ČR, ve kterých by byly stanoveny úkoly s uvedením měřitelných výstupů a vyčíslením předpokládaných finančních prostředků.</a:t>
            </a:r>
          </a:p>
        </p:txBody>
      </p:sp>
    </p:spTree>
    <p:extLst>
      <p:ext uri="{BB962C8B-B14F-4D97-AF65-F5344CB8AC3E}">
        <p14:creationId xmlns:p14="http://schemas.microsoft.com/office/powerpoint/2010/main" val="31834723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49231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Vyhodnocení Koncepce vězeňství do roku 2025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cs-CZ" sz="1800" dirty="0">
                <a:solidFill>
                  <a:schemeClr val="bg1"/>
                </a:solidFill>
              </a:rPr>
              <a:t>V rámci plnění úkolů Koncepce bylo </a:t>
            </a:r>
            <a:r>
              <a:rPr lang="cs-CZ" sz="1800" dirty="0" smtClean="0">
                <a:solidFill>
                  <a:schemeClr val="bg1"/>
                </a:solidFill>
              </a:rPr>
              <a:t>prozatím celkem vynaloženo</a:t>
            </a:r>
          </a:p>
          <a:p>
            <a:pPr marL="0" indent="0" algn="just">
              <a:buNone/>
            </a:pPr>
            <a:r>
              <a:rPr lang="cs-CZ" sz="1800" dirty="0" smtClean="0">
                <a:solidFill>
                  <a:schemeClr val="bg1"/>
                </a:solidFill>
              </a:rPr>
              <a:t>2</a:t>
            </a:r>
            <a:r>
              <a:rPr lang="cs-CZ" sz="1800" dirty="0">
                <a:solidFill>
                  <a:schemeClr val="bg1"/>
                </a:solidFill>
              </a:rPr>
              <a:t> 703, 7 mil Kč, přičemž z toho bylo: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na investice 783, 9 mil Kč,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na platy zaměstnanců VS ČR 1 366, 1 mil Kč,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na ostatní věcné výdaje 553, 7 mil Kč.</a:t>
            </a:r>
          </a:p>
        </p:txBody>
      </p:sp>
    </p:spTree>
    <p:extLst>
      <p:ext uri="{BB962C8B-B14F-4D97-AF65-F5344CB8AC3E}">
        <p14:creationId xmlns:p14="http://schemas.microsoft.com/office/powerpoint/2010/main" val="3783997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4" y="607535"/>
            <a:ext cx="66491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Revize Koncepce</a:t>
            </a:r>
            <a:endParaRPr lang="en-US" sz="2200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Na základě vyhodnocení Koncepce byla ve spolupráci VS a </a:t>
            </a:r>
            <a:r>
              <a:rPr lang="cs-CZ" sz="2400" dirty="0" err="1">
                <a:solidFill>
                  <a:schemeClr val="bg1"/>
                </a:solidFill>
              </a:rPr>
              <a:t>MSp</a:t>
            </a:r>
            <a:r>
              <a:rPr lang="cs-CZ" sz="2400" dirty="0">
                <a:solidFill>
                  <a:schemeClr val="bg1"/>
                </a:solidFill>
              </a:rPr>
              <a:t> provedena v období červenec 2021 – březen 2022 celková revize Koncepce vězeňství.</a:t>
            </a:r>
          </a:p>
          <a:p>
            <a:pPr marL="0" indent="0" algn="just">
              <a:buNone/>
            </a:pPr>
            <a:endParaRPr lang="cs-CZ" sz="24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Zásadní změny: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stanoven nový globální cíl,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strategické cíle nahrazeny oblastmi (redukce ze 17 na 8),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Nestanoveny specifických cílů a nástrojů,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byli určeni vedoucí nově vytvořených oblastí a podoblastí,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v nově stanovených oblastech byly stanoveny priority s nejzazším termínem plnění do konce roku 2025.</a:t>
            </a:r>
          </a:p>
          <a:p>
            <a:pPr marL="0" indent="0" algn="just">
              <a:buNone/>
            </a:pPr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822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Globální cíl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Globální cíl stanovený nově v Revizi: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Důslednou realizací komplexu vhodných opatření docílit existenci moderního systému vězeňství zahrnující výkon vazby, výkon trestu odnětí svobody a výkon zabezpečovací detence, respektujícího mezinárodní standardy a principy fungování otevřené společnosti, který odpovídá 21. století a je srovnatelný s vyspělými demokratickými státy.</a:t>
            </a:r>
          </a:p>
        </p:txBody>
      </p:sp>
    </p:spTree>
    <p:extLst>
      <p:ext uri="{BB962C8B-B14F-4D97-AF65-F5344CB8AC3E}">
        <p14:creationId xmlns:p14="http://schemas.microsoft.com/office/powerpoint/2010/main" val="3668629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Oblasti koncepce po revizi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Strategické cíle byly nahrazeny novými oblastmi: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Odborné zacházení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Bezpečnost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Protidrogová politika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Zdravotnictví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Ekonomika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Personalistika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Informatika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Servisní činnosti </a:t>
            </a:r>
          </a:p>
        </p:txBody>
      </p:sp>
    </p:spTree>
    <p:extLst>
      <p:ext uri="{BB962C8B-B14F-4D97-AF65-F5344CB8AC3E}">
        <p14:creationId xmlns:p14="http://schemas.microsoft.com/office/powerpoint/2010/main" val="28097087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Priority koncepce po revizi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Stanovené priority (44) budou v následujících letech rozpracovány do dvou akčních plánů, a  to na roky 2023 a 2024 až 2025.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Financování plnění Koncepce do roku 2025 - finanční zdroje nad rámec platného SDV v jednotlivých rocích budou uplatňovány jako nadpožadavky. </a:t>
            </a:r>
          </a:p>
          <a:p>
            <a:pPr marL="0" indent="0" algn="just">
              <a:buNone/>
            </a:pPr>
            <a:r>
              <a:rPr lang="cs-CZ" sz="2400" dirty="0">
                <a:solidFill>
                  <a:schemeClr val="bg1"/>
                </a:solidFill>
              </a:rPr>
              <a:t>Plnění stanovených priorit Koncepce bude možné pouze s  ohledem na ekonomickou situaci. Vzhledem k výsledkům připomínkového řízení je materiál po připomínkovém řízení s rozporem (ministerstvo financí se negativně vyjádřilo k navrhovanému finančnímu krytí navržených úkolů po revizi).</a:t>
            </a:r>
          </a:p>
        </p:txBody>
      </p:sp>
    </p:spTree>
    <p:extLst>
      <p:ext uri="{BB962C8B-B14F-4D97-AF65-F5344CB8AC3E}">
        <p14:creationId xmlns:p14="http://schemas.microsoft.com/office/powerpoint/2010/main" val="20616896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Vývoj materiálu „Revize koncepce“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dirty="0">
                <a:solidFill>
                  <a:schemeClr val="bg1"/>
                </a:solidFill>
              </a:rPr>
              <a:t>Zpracování revize (spolupráce VS a </a:t>
            </a:r>
            <a:r>
              <a:rPr lang="cs-CZ" sz="2400" dirty="0" err="1">
                <a:solidFill>
                  <a:schemeClr val="bg1"/>
                </a:solidFill>
              </a:rPr>
              <a:t>MSp</a:t>
            </a:r>
            <a:r>
              <a:rPr lang="cs-CZ" sz="2400" dirty="0">
                <a:solidFill>
                  <a:schemeClr val="bg1"/>
                </a:solidFill>
              </a:rPr>
              <a:t>) - splněno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Materiál předložen z VS na </a:t>
            </a:r>
            <a:r>
              <a:rPr lang="cs-CZ" sz="2400" dirty="0" err="1">
                <a:solidFill>
                  <a:schemeClr val="bg1"/>
                </a:solidFill>
              </a:rPr>
              <a:t>MSp</a:t>
            </a:r>
            <a:r>
              <a:rPr lang="cs-CZ" sz="2400" dirty="0">
                <a:solidFill>
                  <a:schemeClr val="bg1"/>
                </a:solidFill>
              </a:rPr>
              <a:t> - splněno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Návrh předložen do připomínkového řízení – splněno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Vypořádání připomínek – provedeno*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Materiál navržen do jednání vlády – splněno (07/2022)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Materiál projednán vládou – nerealizováno**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Možný další vývoj – </a:t>
            </a:r>
            <a:r>
              <a:rPr lang="cs-CZ" sz="2400" dirty="0" smtClean="0">
                <a:solidFill>
                  <a:schemeClr val="bg1"/>
                </a:solidFill>
              </a:rPr>
              <a:t>návrh bude redukován</a:t>
            </a:r>
            <a:endParaRPr lang="cs-CZ" sz="2400" dirty="0">
              <a:solidFill>
                <a:schemeClr val="bg1"/>
              </a:solidFill>
            </a:endParaRPr>
          </a:p>
          <a:p>
            <a:pPr algn="just"/>
            <a:endParaRPr lang="cs-CZ" sz="2400" dirty="0">
              <a:solidFill>
                <a:schemeClr val="bg1"/>
              </a:solidFill>
            </a:endParaRP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* uzavřeno „s rozporem“  (MF)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</a:rPr>
              <a:t>** nebylo rozhodnuto o dalším postupu (jak bude vyřešen trvající rozpor)</a:t>
            </a:r>
          </a:p>
        </p:txBody>
      </p:sp>
    </p:spTree>
    <p:extLst>
      <p:ext uri="{BB962C8B-B14F-4D97-AF65-F5344CB8AC3E}">
        <p14:creationId xmlns:p14="http://schemas.microsoft.com/office/powerpoint/2010/main" val="23996005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Možný další vývoj materiálu „Revize koncepce“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400" dirty="0">
                <a:solidFill>
                  <a:schemeClr val="bg1"/>
                </a:solidFill>
              </a:rPr>
              <a:t>Návrh revize bude stažen z jednání vlády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Návrh revize bude přepracován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Realizovány budou úkoly, na které bude „finanční krytí“ z běžného rozpočtu VS</a:t>
            </a:r>
          </a:p>
          <a:p>
            <a:pPr algn="just"/>
            <a:r>
              <a:rPr lang="cs-CZ" sz="2400" dirty="0">
                <a:solidFill>
                  <a:schemeClr val="bg1"/>
                </a:solidFill>
              </a:rPr>
              <a:t>Návrh bude redukován podle rozhodnutí </a:t>
            </a:r>
            <a:r>
              <a:rPr lang="cs-CZ" sz="2400" dirty="0" err="1">
                <a:solidFill>
                  <a:schemeClr val="bg1"/>
                </a:solidFill>
              </a:rPr>
              <a:t>MSp</a:t>
            </a:r>
            <a:r>
              <a:rPr lang="cs-CZ" sz="2400" dirty="0">
                <a:solidFill>
                  <a:schemeClr val="bg1"/>
                </a:solidFill>
              </a:rPr>
              <a:t> a VS</a:t>
            </a:r>
          </a:p>
          <a:p>
            <a:pPr algn="just"/>
            <a:endParaRPr lang="cs-CZ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9492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Plnění AP 2021 – odborné zacházení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Stanoveno</a:t>
            </a:r>
            <a:r>
              <a:rPr lang="cs-CZ" sz="2000" dirty="0">
                <a:solidFill>
                  <a:schemeClr val="bg1"/>
                </a:solidFill>
              </a:rPr>
              <a:t> </a:t>
            </a: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10 úkolů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Zpracování minimálního standardu „Desatero dobré praxe přípravy na propuštění a následné kontinuální práce“,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Navržení definic vnějších a vnitřních standardů prostor výkonu trestu se zajištěním potřebných návazností pro zacházení,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zajištění zaměstnanosti odsouzených ve výši 51 % v průměru za rok 2021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Zřízení odloučeného pracoviště SOU ve Věznici Příbram,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Zahájení nového akreditovaného kursu „Příprava teplých pokrmů“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Proškolení sociálních pracovníků v dluhové problematice v rámci akreditovaného kurzu MPSV,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plnění Koncepce k realizaci VTOS u žen a VTOOS u mladistvých</a:t>
            </a:r>
          </a:p>
          <a:p>
            <a:pPr algn="just">
              <a:buFontTx/>
              <a:buChar char="-"/>
            </a:pPr>
            <a:endParaRPr lang="cs-CZ" sz="2000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3120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Plnění AP 2021 – bezpečnost, protidrogová politika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Příprava na ujednocení postupů výcviku v rámci služební přípravy příslušníků ve Vězeňské službě České republiky,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V rámci modernizace a zvýšení bezpečnosti v OJ VS ČR příprava a realizace rekonstrukce technických a stavebně technických prostředků a spojovacích a signálně zabezpečovacích prostředků ve vybraných věznicích (Příbram, Horní Slavkov, Vinařice),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Vyjednávání se SÚJB možnosti využití letištních scannerů na bázi ionizujícího záření pro potřeby VS ČR.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udržení 6 center substituční léčby, nicméně bez její rozšíření,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Vytvoření programu prevence vzniku adiktologické poruchy a jeho následné pilotní ověření ve Věznici Pardubice,</a:t>
            </a:r>
          </a:p>
          <a:p>
            <a:pPr algn="just">
              <a:buFontTx/>
              <a:buChar char="-"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1060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Plnění AP 2021 – zdravotnictví, ekonomika, personalistika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S ohledem na onemocnění </a:t>
            </a:r>
            <a:r>
              <a:rPr lang="cs-CZ" sz="20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covid-19 byly </a:t>
            </a: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úkoly v oblasti zdravotnictví plněny částečně nebo nebyly splněny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Analýza a příprava návrhu na využívání zákonných výjimek u zakázek malého rozsahu a dodávání produktů VS ČR státním institucím,</a:t>
            </a:r>
          </a:p>
          <a:p>
            <a:pPr algn="just">
              <a:buFontTx/>
              <a:buChar char="-"/>
            </a:pPr>
            <a:r>
              <a:rPr lang="cs-CZ" sz="2000" dirty="0">
                <a:solidFill>
                  <a:schemeClr val="bg1"/>
                </a:solidFill>
                <a:cs typeface="Times New Roman" panose="02020603050405020304" pitchFamily="18" charset="0"/>
              </a:rPr>
              <a:t>Příprava nového zákona o Vězeňské službě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bg1"/>
              </a:solidFill>
            </a:endParaRPr>
          </a:p>
          <a:p>
            <a:pPr marL="0" indent="0" algn="just">
              <a:buNone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1306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Plnění AP 2021– informatika, servisní činnosti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8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Příprava </a:t>
            </a:r>
            <a:r>
              <a:rPr lang="cs-CZ" sz="1800" dirty="0">
                <a:solidFill>
                  <a:schemeClr val="bg1"/>
                </a:solidFill>
                <a:cs typeface="Times New Roman" panose="02020603050405020304" pitchFamily="18" charset="0"/>
              </a:rPr>
              <a:t>nového IT řešení pro celou vězeňskou zdravotnickou službu, umožňující: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cs-CZ" sz="1800" dirty="0">
                <a:solidFill>
                  <a:schemeClr val="bg1"/>
                </a:solidFill>
                <a:cs typeface="Times New Roman" panose="02020603050405020304" pitchFamily="18" charset="0"/>
              </a:rPr>
              <a:t>elektronické vedení kompletní zdravotnické dokumentace</a:t>
            </a:r>
            <a:r>
              <a:rPr lang="cs-CZ" sz="18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, digitální </a:t>
            </a:r>
            <a:r>
              <a:rPr lang="cs-CZ" sz="1800" dirty="0">
                <a:solidFill>
                  <a:schemeClr val="bg1"/>
                </a:solidFill>
                <a:cs typeface="Times New Roman" panose="02020603050405020304" pitchFamily="18" charset="0"/>
              </a:rPr>
              <a:t>komunikaci s dalšími zdravotnickými technologiemi a přístroji</a:t>
            </a:r>
            <a:r>
              <a:rPr lang="cs-CZ" sz="1800" dirty="0" smtClean="0">
                <a:solidFill>
                  <a:schemeClr val="bg1"/>
                </a:solidFill>
                <a:cs typeface="Times New Roman" panose="02020603050405020304" pitchFamily="18" charset="0"/>
              </a:rPr>
              <a:t>, komunikaci </a:t>
            </a:r>
            <a:r>
              <a:rPr lang="cs-CZ" sz="1800" dirty="0">
                <a:solidFill>
                  <a:schemeClr val="bg1"/>
                </a:solidFill>
                <a:cs typeface="Times New Roman" panose="02020603050405020304" pitchFamily="18" charset="0"/>
              </a:rPr>
              <a:t>s jinými poskytovateli zdravotních služeb a využití možností telemedicíny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cs typeface="Times New Roman" panose="02020603050405020304" pitchFamily="18" charset="0"/>
              </a:rPr>
              <a:t>Příprava postupné digitalizace přístrojové techniky a zdravotnické dokumentace a důkladné zaškolení personálu ve využívání možností digitalizovaných zdravotnických dat.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Dokončení PP "Bezpečnostní kamery ve VS ČR v rámci výkonu služby nebo práce".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Výroba a vybavení zbývající cely ve výkonu vazby novým nábytkem (30 míst). 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Výroba a následné vybavení novým nábytkem ložnice ve vytipovaných prostorech výkonu trestu odnětí svobody (120 míst)</a:t>
            </a:r>
          </a:p>
          <a:p>
            <a:pPr algn="just"/>
            <a:r>
              <a:rPr lang="cs-CZ" sz="18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Vytváření vhodných materiálních podmínek pro poskytování ochranného léčení</a:t>
            </a:r>
            <a:endParaRPr lang="cs-CZ" sz="1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5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Průběžné plnění AP 2022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odborného zacházení je stanoveno 8 úkolů, které se týkají zejména vzdělávání vězněných osob, zaměstnávání, revize post péče, v přípravě návrhu změny stavebních předpisů a specifikace technických požadavků na vězeňská zařízení, řešení oblasti mladistvých a mladých dospělých, odsouzených žen, problematiky domácího násilí, oblasti personálních podmínek, oblasti odborného zacházení a oblasti utváření vnějších vztahů, z koncepce VTOS u žen</a:t>
            </a:r>
          </a:p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bezpečnost je stanoveno 6 úkolů, jsou to úkoly zejména týkající se přípravy a realizace rekonstrukce technických a stavebně technických prostředků a spojovacích a signálně zabezpečovacích prostředků ve vybraných věznicích</a:t>
            </a:r>
          </a:p>
          <a:p>
            <a:pPr marL="0" indent="0" algn="just">
              <a:buNone/>
            </a:pPr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7898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751774"/>
            <a:ext cx="9144000" cy="106225"/>
          </a:xfrm>
          <a:prstGeom prst="rect">
            <a:avLst/>
          </a:prstGeom>
          <a:solidFill>
            <a:srgbClr val="AB8458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1433" y="607535"/>
            <a:ext cx="657266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dirty="0">
                <a:solidFill>
                  <a:srgbClr val="292934"/>
                </a:solidFill>
                <a:latin typeface="Arial"/>
                <a:cs typeface="Arial"/>
              </a:rPr>
              <a:t>Průběžné plnění AP 2022</a:t>
            </a:r>
            <a:endParaRPr lang="en-US" sz="2200" b="1" dirty="0">
              <a:solidFill>
                <a:srgbClr val="292934"/>
              </a:solidFill>
              <a:latin typeface="Arial"/>
              <a:cs typeface="Arial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924438" y="1455679"/>
            <a:ext cx="7305162" cy="0"/>
          </a:xfrm>
          <a:prstGeom prst="line">
            <a:avLst/>
          </a:prstGeom>
          <a:ln>
            <a:solidFill>
              <a:schemeClr val="bg1">
                <a:alpha val="12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" name="Straight Connector 2"/>
          <p:cNvCxnSpPr/>
          <p:nvPr/>
        </p:nvCxnSpPr>
        <p:spPr>
          <a:xfrm>
            <a:off x="924438" y="1457548"/>
            <a:ext cx="1410002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logo tmav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4100" y="351548"/>
            <a:ext cx="825500" cy="915991"/>
          </a:xfrm>
          <a:prstGeom prst="rect">
            <a:avLst/>
          </a:prstGeom>
        </p:spPr>
      </p:pic>
      <p:cxnSp>
        <p:nvCxnSpPr>
          <p:cNvPr id="11" name="Straight Connector 10"/>
          <p:cNvCxnSpPr/>
          <p:nvPr/>
        </p:nvCxnSpPr>
        <p:spPr>
          <a:xfrm>
            <a:off x="7404100" y="1457548"/>
            <a:ext cx="825500" cy="0"/>
          </a:xfrm>
          <a:prstGeom prst="line">
            <a:avLst/>
          </a:prstGeom>
          <a:ln>
            <a:solidFill>
              <a:srgbClr val="31123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protidrogová politika je stanoveno 10 úkolů, které jsou průběžně plněny.</a:t>
            </a:r>
          </a:p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zdravotnictví byly stanoveny 4 úkoly, které se týkají zejména digitalizace ve zdravotnictví</a:t>
            </a:r>
          </a:p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personální je stanoveno 11 úkolů, které se týkají zejména naplnění neobsazených pracovních a služebních míst</a:t>
            </a:r>
          </a:p>
          <a:p>
            <a:pPr algn="just"/>
            <a:r>
              <a:rPr lang="cs-CZ" sz="2000" dirty="0">
                <a:solidFill>
                  <a:schemeClr val="bg1"/>
                </a:solidFill>
              </a:rPr>
              <a:t>V oblasti IT jsou stanoveny 3 úkoly. Které se týkají digitalizace ve VS ČR a zavedení bezpečnostních kamer na uniformách</a:t>
            </a:r>
          </a:p>
          <a:p>
            <a:pPr algn="just"/>
            <a:r>
              <a:rPr lang="cs-CZ" sz="2000" dirty="0">
                <a:solidFill>
                  <a:schemeClr val="bg1"/>
                </a:solidFill>
              </a:rPr>
              <a:t>V servisních činnostech jsou stanoveny 2 úkoly, které se týkají vybavení cel novým nábytkem</a:t>
            </a:r>
          </a:p>
          <a:p>
            <a:pPr algn="just"/>
            <a:endParaRPr lang="cs-CZ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10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2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Děkujeme  za pozornost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824" y="5223881"/>
            <a:ext cx="1097752" cy="1209722"/>
          </a:xfrm>
          <a:prstGeom prst="rect">
            <a:avLst/>
          </a:prstGeom>
        </p:spPr>
      </p:pic>
      <p:sp>
        <p:nvSpPr>
          <p:cNvPr id="10" name="Rectangle 3"/>
          <p:cNvSpPr/>
          <p:nvPr/>
        </p:nvSpPr>
        <p:spPr>
          <a:xfrm>
            <a:off x="4757634" y="5217497"/>
            <a:ext cx="4572000" cy="9917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cs-CZ" sz="2000" b="1" baseline="30000" dirty="0">
                <a:solidFill>
                  <a:srgbClr val="411B66"/>
                </a:solidFill>
                <a:latin typeface="Arial"/>
                <a:cs typeface="Arial"/>
              </a:rPr>
              <a:t>Vězeňská služba České republiky</a:t>
            </a:r>
            <a:endParaRPr lang="cs-CZ" sz="2000" baseline="30000" dirty="0">
              <a:solidFill>
                <a:srgbClr val="411B66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cs-CZ" sz="2000" baseline="30000" dirty="0">
                <a:solidFill>
                  <a:srgbClr val="411B66"/>
                </a:solidFill>
                <a:latin typeface="Arial"/>
                <a:cs typeface="Arial"/>
              </a:rPr>
              <a:t>Generální ředitelství</a:t>
            </a:r>
          </a:p>
          <a:p>
            <a:pPr>
              <a:lnSpc>
                <a:spcPct val="110000"/>
              </a:lnSpc>
            </a:pPr>
            <a:r>
              <a:rPr lang="cs-CZ" sz="2000" baseline="30000" dirty="0">
                <a:solidFill>
                  <a:srgbClr val="411B66"/>
                </a:solidFill>
                <a:latin typeface="Arial"/>
                <a:cs typeface="Arial"/>
              </a:rPr>
              <a:t>Soudní 1672/1a</a:t>
            </a:r>
          </a:p>
          <a:p>
            <a:pPr>
              <a:lnSpc>
                <a:spcPct val="110000"/>
              </a:lnSpc>
            </a:pPr>
            <a:r>
              <a:rPr lang="cs-CZ" sz="2000" baseline="30000" dirty="0">
                <a:solidFill>
                  <a:srgbClr val="411B66"/>
                </a:solidFill>
                <a:latin typeface="Arial"/>
                <a:cs typeface="Arial"/>
              </a:rPr>
              <a:t>140 67 Praha 4</a:t>
            </a:r>
          </a:p>
        </p:txBody>
      </p:sp>
    </p:spTree>
    <p:extLst>
      <p:ext uri="{BB962C8B-B14F-4D97-AF65-F5344CB8AC3E}">
        <p14:creationId xmlns:p14="http://schemas.microsoft.com/office/powerpoint/2010/main" val="3939784791"/>
      </p:ext>
    </p:extLst>
  </p:cSld>
  <p:clrMapOvr>
    <a:masterClrMapping/>
  </p:clrMapOvr>
</p:sld>
</file>

<file path=ppt/theme/theme1.xml><?xml version="1.0" encoding="utf-8"?>
<a:theme xmlns:a="http://schemas.openxmlformats.org/drawingml/2006/main" name="3_Black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Black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_Black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90CF86632DC3C49833AD73B7DE5A152" ma:contentTypeVersion="0" ma:contentTypeDescription="Vytvoří nový dokument" ma:contentTypeScope="" ma:versionID="3a5dd61d1266e8cfa9bedab794ea13a9">
  <xsd:schema xmlns:xsd="http://www.w3.org/2001/XMLSchema" xmlns:xs="http://www.w3.org/2001/XMLSchema" xmlns:p="http://schemas.microsoft.com/office/2006/metadata/properties" xmlns:ns2="d2a1d8a5-5f55-4380-871b-711fe0833575" targetNamespace="http://schemas.microsoft.com/office/2006/metadata/properties" ma:root="true" ma:fieldsID="5d11b69ab756a575dc4ca0ca5ef1a298" ns2:_="">
    <xsd:import namespace="d2a1d8a5-5f55-4380-871b-711fe0833575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a1d8a5-5f55-4380-871b-711fe083357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Hodnota ID dokumentu" ma:description="Hodnota ID dokumentu přiřazená této položce" ma:internalName="_dlc_DocId" ma:readOnly="true">
      <xsd:simpleType>
        <xsd:restriction base="dms:Text"/>
      </xsd:simpleType>
    </xsd:element>
    <xsd:element name="_dlc_DocIdUrl" ma:index="9" nillable="true" ma:displayName="ID dokumentu" ma:description="Trvalý odkaz na tento dokument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Zachovat ID" ma:description="Ponechat ID po přidání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d2a1d8a5-5f55-4380-871b-711fe0833575">QHDXMMT6R7SS-2099708024-5</_dlc_DocId>
    <_dlc_DocIdUrl xmlns="d2a1d8a5-5f55-4380-871b-711fe0833575">
      <Url>http://webportal.vez-slu.justice.cz/vs/kancelar/_layouts/DocIdRedir.aspx?ID=QHDXMMT6R7SS-2099708024-5</Url>
      <Description>QHDXMMT6R7SS-2099708024-5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0663CAB-50D3-4B8B-B111-495EA2A09BC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6CD8C90-8721-49DA-AE35-C7FC10A262C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2a1d8a5-5f55-4380-871b-711fe083357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6B1B9AA-AC85-42BE-AA86-9011E6A2FB1D}">
  <ds:schemaRefs>
    <ds:schemaRef ds:uri="http://www.w3.org/XML/1998/namespace"/>
    <ds:schemaRef ds:uri="http://purl.org/dc/elements/1.1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d2a1d8a5-5f55-4380-871b-711fe0833575"/>
    <ds:schemaRef ds:uri="http://schemas.microsoft.com/office/2006/metadata/properties"/>
    <ds:schemaRef ds:uri="http://purl.org/dc/terms/"/>
  </ds:schemaRefs>
</ds:datastoreItem>
</file>

<file path=customXml/itemProps4.xml><?xml version="1.0" encoding="utf-8"?>
<ds:datastoreItem xmlns:ds="http://schemas.openxmlformats.org/officeDocument/2006/customXml" ds:itemID="{14F21220-AD14-454E-9596-22456FFEC153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 Black .thmx</Template>
  <TotalTime>43984</TotalTime>
  <Words>1464</Words>
  <Application>Microsoft Office PowerPoint</Application>
  <PresentationFormat>Předvádění na obrazovce (4:3)</PresentationFormat>
  <Paragraphs>134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21</vt:i4>
      </vt:variant>
    </vt:vector>
  </HeadingPairs>
  <TitlesOfParts>
    <vt:vector size="27" baseType="lpstr">
      <vt:lpstr>Arial</vt:lpstr>
      <vt:lpstr>Calibri</vt:lpstr>
      <vt:lpstr>Times New Roman</vt:lpstr>
      <vt:lpstr>3_Black</vt:lpstr>
      <vt:lpstr>2_Black</vt:lpstr>
      <vt:lpstr>9_Black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 Melanský</dc:creator>
  <cp:lastModifiedBy>LINHARTOVÁ Helena, Ing.</cp:lastModifiedBy>
  <cp:revision>629</cp:revision>
  <cp:lastPrinted>2022-09-13T05:09:21Z</cp:lastPrinted>
  <dcterms:created xsi:type="dcterms:W3CDTF">2018-04-25T14:26:22Z</dcterms:created>
  <dcterms:modified xsi:type="dcterms:W3CDTF">2022-10-20T08:25:58Z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0x010100890CF86632DC3C49833AD73B7DE5A152</vt:lpwstr>
  </property>
  <property fmtid="{D5CDD505-2E9C-101B-9397-08002B2CF9AE}" pid="3" name="_dlc_DocIdItemGuid">
    <vt:lpwstr>4cd01b92-2344-44c7-8a4e-76332bf1ef4a</vt:lpwstr>
  </property>
</Properties>
</file>