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82" r:id="rId6"/>
    <p:sldId id="301" r:id="rId7"/>
    <p:sldId id="284" r:id="rId8"/>
    <p:sldId id="304" r:id="rId9"/>
    <p:sldId id="263" r:id="rId10"/>
    <p:sldId id="303" r:id="rId11"/>
    <p:sldId id="300" r:id="rId12"/>
    <p:sldId id="298" r:id="rId13"/>
    <p:sldId id="289" r:id="rId14"/>
    <p:sldId id="291" r:id="rId15"/>
    <p:sldId id="306" r:id="rId16"/>
    <p:sldId id="302" r:id="rId17"/>
    <p:sldId id="264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FDFB39AD-2B06-4B67-8C7A-B155A4BDECC5}">
          <p14:sldIdLst>
            <p14:sldId id="256"/>
            <p14:sldId id="282"/>
            <p14:sldId id="301"/>
            <p14:sldId id="284"/>
            <p14:sldId id="304"/>
            <p14:sldId id="263"/>
            <p14:sldId id="303"/>
            <p14:sldId id="300"/>
            <p14:sldId id="298"/>
            <p14:sldId id="289"/>
            <p14:sldId id="291"/>
            <p14:sldId id="306"/>
            <p14:sldId id="302"/>
          </p14:sldIdLst>
        </p14:section>
        <p14:section name="Oddíl bez názvu" id="{EEA50AE1-8392-4341-8506-2EAD9C5956D2}">
          <p14:sldIdLst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9CF"/>
    <a:srgbClr val="0054A6"/>
    <a:srgbClr val="FDB813"/>
    <a:srgbClr val="F5821F"/>
    <a:srgbClr val="00A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5C30B8-9846-4F65-89D7-AF92E8F168A6}" v="4" dt="2022-06-17T11:47:56.668"/>
    <p1510:client id="{A21C77D7-562B-48C8-B30F-D7B2A713C3FF}" v="2" dt="2022-06-17T07:31:18.1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ležalová Hana Valerie Mgr." userId="S::hana_valerie.dolezalova_mfcr.cz#ext#@vladacr.onmicrosoft.com::47949890-fd91-4849-b111-f1fb19170d41" providerId="AD" clId="Web-{A21C77D7-562B-48C8-B30F-D7B2A713C3FF}"/>
    <pc:docChg chg="modSld">
      <pc:chgData name="Doležalová Hana Valerie Mgr." userId="S::hana_valerie.dolezalova_mfcr.cz#ext#@vladacr.onmicrosoft.com::47949890-fd91-4849-b111-f1fb19170d41" providerId="AD" clId="Web-{A21C77D7-562B-48C8-B30F-D7B2A713C3FF}" dt="2022-06-17T07:31:18.160" v="1" actId="1076"/>
      <pc:docMkLst>
        <pc:docMk/>
      </pc:docMkLst>
      <pc:sldChg chg="modSp">
        <pc:chgData name="Doležalová Hana Valerie Mgr." userId="S::hana_valerie.dolezalova_mfcr.cz#ext#@vladacr.onmicrosoft.com::47949890-fd91-4849-b111-f1fb19170d41" providerId="AD" clId="Web-{A21C77D7-562B-48C8-B30F-D7B2A713C3FF}" dt="2022-06-17T07:31:18.160" v="1" actId="1076"/>
        <pc:sldMkLst>
          <pc:docMk/>
          <pc:sldMk cId="1224947882" sldId="256"/>
        </pc:sldMkLst>
        <pc:picChg chg="mod">
          <ac:chgData name="Doležalová Hana Valerie Mgr." userId="S::hana_valerie.dolezalova_mfcr.cz#ext#@vladacr.onmicrosoft.com::47949890-fd91-4849-b111-f1fb19170d41" providerId="AD" clId="Web-{A21C77D7-562B-48C8-B30F-D7B2A713C3FF}" dt="2022-06-17T07:31:18.160" v="1" actId="1076"/>
          <ac:picMkLst>
            <pc:docMk/>
            <pc:sldMk cId="1224947882" sldId="256"/>
            <ac:picMk id="4" creationId="{00000000-0000-0000-0000-000000000000}"/>
          </ac:picMkLst>
        </pc:picChg>
      </pc:sldChg>
    </pc:docChg>
  </pc:docChgLst>
  <pc:docChgLst>
    <pc:chgData name="Dekastello Alena Ing." userId="S::alena.dekastello_mfcr.cz#ext#@vladacr.onmicrosoft.com::9cf34ad4-6682-40ce-892c-5a3f389027c7" providerId="AD" clId="Web-{905C30B8-9846-4F65-89D7-AF92E8F168A6}"/>
    <pc:docChg chg="modSld">
      <pc:chgData name="Dekastello Alena Ing." userId="S::alena.dekastello_mfcr.cz#ext#@vladacr.onmicrosoft.com::9cf34ad4-6682-40ce-892c-5a3f389027c7" providerId="AD" clId="Web-{905C30B8-9846-4F65-89D7-AF92E8F168A6}" dt="2022-06-17T11:47:56.668" v="3" actId="1076"/>
      <pc:docMkLst>
        <pc:docMk/>
      </pc:docMkLst>
      <pc:sldChg chg="modSp">
        <pc:chgData name="Dekastello Alena Ing." userId="S::alena.dekastello_mfcr.cz#ext#@vladacr.onmicrosoft.com::9cf34ad4-6682-40ce-892c-5a3f389027c7" providerId="AD" clId="Web-{905C30B8-9846-4F65-89D7-AF92E8F168A6}" dt="2022-06-17T11:47:56.668" v="3" actId="1076"/>
        <pc:sldMkLst>
          <pc:docMk/>
          <pc:sldMk cId="1402127820" sldId="258"/>
        </pc:sldMkLst>
        <pc:picChg chg="mod">
          <ac:chgData name="Dekastello Alena Ing." userId="S::alena.dekastello_mfcr.cz#ext#@vladacr.onmicrosoft.com::9cf34ad4-6682-40ce-892c-5a3f389027c7" providerId="AD" clId="Web-{905C30B8-9846-4F65-89D7-AF92E8F168A6}" dt="2022-06-17T11:47:56.668" v="3" actId="1076"/>
          <ac:picMkLst>
            <pc:docMk/>
            <pc:sldMk cId="1402127820" sldId="258"/>
            <ac:picMk id="11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D13D6-94A1-4104-8605-F2EE07A4A92D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AB548F-15CD-4A7A-94C7-7AD3A6A351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37346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09B32C-81FB-42C3-A009-D4650ECD5696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E4F17-70F8-4F77-B10D-DB059F918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10636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56CC0-6A6B-403D-8F23-198E28499EC6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933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F499-AC2D-4761-9A50-3EC3F6AE43FF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46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3E48-E845-4850-A30D-06AC756F0D25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501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9844-65E7-4154-90C5-1D9355B65682}" type="datetime1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6248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00BD-EA61-4C65-8AE8-81D05E350B07}" type="datetime1">
              <a:rPr lang="cs-CZ" smtClean="0"/>
              <a:t>22.09.2022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754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50A91-2ADD-4A98-8BAF-FE70D4E0386F}" type="datetime1">
              <a:rPr lang="cs-CZ" smtClean="0"/>
              <a:t>22.09.2022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787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EE830-F088-4056-85D8-60693AD90B2C}" type="datetime1">
              <a:rPr lang="cs-CZ" smtClean="0"/>
              <a:t>22.09.2022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696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FF77-D4C2-4C59-81BF-EB095ECE37C1}" type="datetime1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91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A21-A3E5-4264-8FEE-A4986F209855}" type="datetime1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018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9FA79-8AE0-4749-8BEB-A6095CD6C302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764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1427-E797-4E0D-98F6-18B55807E55F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051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25564-E57E-413E-9652-70FAC4F3B2B8}" type="datetime1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55221-BCB7-4A5E-A25B-3197CEAFE0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419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Mihalova.Ingrid@vlada.cz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7279" y="2623127"/>
            <a:ext cx="9897687" cy="1756881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Jednání </a:t>
            </a:r>
            <a:r>
              <a:rPr lang="cs-CZ" sz="2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Republikového výboru pro prevenci </a:t>
            </a:r>
            <a:r>
              <a:rPr lang="cs-CZ" sz="20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kriminality, </a:t>
            </a:r>
            <a:r>
              <a:rPr lang="cs-CZ" sz="20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27.09.2022</a:t>
            </a:r>
            <a:endParaRPr lang="cs-CZ" sz="20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/>
            <a:r>
              <a:rPr lang="cs-CZ" sz="3600" dirty="0" smtClean="0">
                <a:solidFill>
                  <a:srgbClr val="0089CF"/>
                </a:solidFill>
                <a:latin typeface="Cy" panose="02000000000000000000" pitchFamily="50" charset="0"/>
              </a:rPr>
              <a:t>Předsednictví ČR v </a:t>
            </a:r>
            <a:r>
              <a:rPr lang="cs-CZ" sz="3600" dirty="0">
                <a:solidFill>
                  <a:srgbClr val="0089CF"/>
                </a:solidFill>
                <a:latin typeface="Cy" panose="02000000000000000000" pitchFamily="50" charset="0"/>
              </a:rPr>
              <a:t>Radě Evropské </a:t>
            </a:r>
            <a:r>
              <a:rPr lang="cs-CZ" sz="3600" dirty="0" smtClean="0">
                <a:solidFill>
                  <a:srgbClr val="0089CF"/>
                </a:solidFill>
                <a:latin typeface="Cy" panose="02000000000000000000" pitchFamily="50" charset="0"/>
              </a:rPr>
              <a:t>unie </a:t>
            </a:r>
            <a:r>
              <a:rPr lang="cs-CZ" sz="3600" dirty="0" smtClean="0">
                <a:solidFill>
                  <a:srgbClr val="0089CF"/>
                </a:solidFill>
                <a:latin typeface="Cy" panose="02000000000000000000" pitchFamily="50" charset="0"/>
              </a:rPr>
              <a:t>2022</a:t>
            </a:r>
            <a:endParaRPr lang="cs-CZ" sz="3600" dirty="0">
              <a:solidFill>
                <a:srgbClr val="0089CF"/>
              </a:solidFill>
              <a:latin typeface="Cy" panose="02000000000000000000" pitchFamily="50" charset="0"/>
            </a:endParaRPr>
          </a:p>
          <a:p>
            <a:pPr algn="l"/>
            <a:r>
              <a:rPr lang="cs-CZ" sz="3600" dirty="0">
                <a:solidFill>
                  <a:srgbClr val="0089CF"/>
                </a:solidFill>
                <a:latin typeface="Cy" panose="02000000000000000000" pitchFamily="50" charset="0"/>
              </a:rPr>
              <a:t>Priority v oblasti politiky závislostí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932" y="-23812"/>
            <a:ext cx="34340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47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58272" y="94162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PROGRAMOVÉ PROHLÁŠENÍ VLÁDY ČR </a:t>
            </a:r>
            <a:b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  <a:t>z 6. ledna 2022</a:t>
            </a:r>
            <a:b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cs-CZ" sz="3600" dirty="0">
              <a:latin typeface="Cy" panose="02000000000000000000" pitchFamily="50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30155" y="2730788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i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„Při řešení problematiky závislostí budeme uplatňovat politiku založenou na a vědecky ověřeném a vyváženém konceptu prevence rizik a snižování škod, při zajištění dostatečného financování jak preventivních programů, tak služeb a regulace návykových látek odpovídající jejich stupni škodlivosti.“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344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  <a:t>OBSAH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526367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Pracovní orgány Rady Evropské 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</a:t>
            </a:r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nie </a:t>
            </a:r>
            <a:endParaRPr lang="cs-CZ" sz="32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just"/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Priority CZ PRES </a:t>
            </a:r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 Horizontální 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pracovní </a:t>
            </a:r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skupinu 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 drogy </a:t>
            </a:r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Rady EU (HDG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)</a:t>
            </a:r>
          </a:p>
          <a:p>
            <a:pPr algn="just"/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Závěry Rady (</a:t>
            </a:r>
            <a:r>
              <a:rPr lang="cs-CZ" sz="320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Council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cs-CZ" sz="320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Conclusions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)</a:t>
            </a:r>
          </a:p>
          <a:p>
            <a:pPr algn="just"/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Priority ostatních PS Rady </a:t>
            </a:r>
            <a:r>
              <a:rPr lang="cs-CZ" sz="32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EU (COSI </a:t>
            </a:r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 LEWP-C)</a:t>
            </a:r>
          </a:p>
          <a:p>
            <a:pPr algn="just"/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Shrnutí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588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>
                <a:latin typeface="Cy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PRACOVNÍ ORGÁNY RADY EU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ČR předsedá několika pracovním skupinám Rady EU</a:t>
            </a:r>
          </a:p>
          <a:p>
            <a:pPr lvl="1" algn="just"/>
            <a:r>
              <a:rPr lang="cs-CZ" sz="2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Horizontální pracovní skupina pro drogy Rady EU (HDG),</a:t>
            </a:r>
          </a:p>
          <a:p>
            <a:pPr lvl="1" algn="just"/>
            <a:r>
              <a:rPr lang="cs-CZ" sz="2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Stálý výbor pro operativní spolupráci v oblasti vnitřní bezpečnosti (COSI),</a:t>
            </a:r>
          </a:p>
          <a:p>
            <a:pPr lvl="1" algn="just"/>
            <a:r>
              <a:rPr lang="cs-CZ" sz="2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Pracovní skupina pro vymáhání práva, celní skupina (LEWP-C).</a:t>
            </a:r>
          </a:p>
          <a:p>
            <a:pPr marL="0" indent="0" algn="just">
              <a:buNone/>
            </a:pP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cs-CZ" sz="24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 rámci těchto uskupení ČR vede a koordinuje diskuze týkající se různých priorit politiky v oblasti závislostí. </a:t>
            </a:r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358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HDG: Priority CZ PRES 2022 v oblasti politiky závislostí (I)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2165061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Implementace aktuální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S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trategie EU a Akčního plánu pro oblast drog 2021-2025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Revize nařízení o Evropském monitorovacím středisku pro drogy a drogovou závislost („EMCDDA/EUDA“)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Tematické diskuze na téma metamfetaminu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snižování nabídky a snižování poptávky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spolupráce s COSI</a:t>
            </a:r>
            <a:endParaRPr lang="cs-CZ" dirty="0">
              <a:latin typeface="Open Sans Light"/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17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HDG: Priority CZ PRES 2022 v oblasti politiky závislostí (II)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784061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Třetí země a regiony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p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ravidelné dialogy/setkání se třetími zeměmi a regiony, 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regionální zaměření na Ukrajinu, Střední Asii a Afghánistán.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Komise OSN pro narkotika (CND)	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aktivní prosazování zájmů EU</a:t>
            </a:r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tematické diskuze CND v září 2022 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příprava na 66. zasedání Komise OSN pro narkotika (březen 2023)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Podpora a zapojování občanské společnosti při tvorbě, implementaci a vyhodnocení drogových politik</a:t>
            </a:r>
            <a:endParaRPr lang="cs-CZ" dirty="0" smtClean="0">
              <a:latin typeface="Open Sans Light"/>
            </a:endParaRP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858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HDG: Priority CZ PRES 2022 v oblasti politiky závislostí (III)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2029595"/>
            <a:ext cx="10515600" cy="4351338"/>
          </a:xfrm>
        </p:spPr>
        <p:txBody>
          <a:bodyPr>
            <a:normAutofit/>
          </a:bodyPr>
          <a:lstStyle/>
          <a:p>
            <a:pPr algn="just"/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Stěžejní priorita pro jednání HDG:</a:t>
            </a:r>
          </a:p>
          <a:p>
            <a:pPr algn="just"/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cs-CZ" b="1" i="1" dirty="0" smtClean="0">
                <a:latin typeface="Open Sans Light"/>
                <a:cs typeface="Times New Roman" panose="02020603050405020304" pitchFamily="18" charset="0"/>
              </a:rPr>
              <a:t>„Drogová politika založená na lidských právech a vědeckých důkazech“</a:t>
            </a:r>
          </a:p>
          <a:p>
            <a:pPr marL="0" indent="0" algn="just">
              <a:buNone/>
            </a:pPr>
            <a:endParaRPr lang="cs-CZ" b="1" i="1" dirty="0" smtClean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příprava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Závěrů Rady (tzv.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Council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Conclusions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6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ZÁVĚRY RADY (</a:t>
            </a:r>
            <a:r>
              <a:rPr lang="cs-CZ" sz="3600" dirty="0" err="1" smtClean="0">
                <a:latin typeface="Cy"/>
                <a:cs typeface="Times New Roman" panose="02020603050405020304" pitchFamily="18" charset="0"/>
              </a:rPr>
              <a:t>Council</a:t>
            </a:r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 </a:t>
            </a:r>
            <a:r>
              <a:rPr lang="cs-CZ" sz="3600" dirty="0" err="1" smtClean="0">
                <a:latin typeface="Cy"/>
                <a:cs typeface="Times New Roman" panose="02020603050405020304" pitchFamily="18" charset="0"/>
              </a:rPr>
              <a:t>Conclusions</a:t>
            </a:r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 I)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2095696"/>
            <a:ext cx="10515600" cy="4351338"/>
          </a:xfrm>
        </p:spPr>
        <p:txBody>
          <a:bodyPr>
            <a:normAutofit/>
          </a:bodyPr>
          <a:lstStyle/>
          <a:p>
            <a:pPr lvl="0" algn="just"/>
            <a:r>
              <a:rPr lang="cs-CZ" i="1" dirty="0" smtClean="0">
                <a:latin typeface="Open Sans Light"/>
                <a:cs typeface="Times New Roman" panose="02020603050405020304" pitchFamily="18" charset="0"/>
              </a:rPr>
              <a:t>Evidence and </a:t>
            </a:r>
            <a:r>
              <a:rPr lang="cs-CZ" i="1" dirty="0" err="1" smtClean="0">
                <a:latin typeface="Open Sans Light"/>
                <a:cs typeface="Times New Roman" panose="02020603050405020304" pitchFamily="18" charset="0"/>
              </a:rPr>
              <a:t>Human</a:t>
            </a:r>
            <a:r>
              <a:rPr lang="cs-CZ" i="1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Open Sans Light"/>
                <a:cs typeface="Times New Roman" panose="02020603050405020304" pitchFamily="18" charset="0"/>
              </a:rPr>
              <a:t>Rights-based</a:t>
            </a:r>
            <a:r>
              <a:rPr lang="cs-CZ" i="1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Open Sans Light"/>
                <a:cs typeface="Times New Roman" panose="02020603050405020304" pitchFamily="18" charset="0"/>
              </a:rPr>
              <a:t>Approach</a:t>
            </a:r>
            <a:r>
              <a:rPr lang="cs-CZ" i="1" dirty="0" smtClean="0">
                <a:latin typeface="Open Sans Light"/>
                <a:cs typeface="Times New Roman" panose="02020603050405020304" pitchFamily="18" charset="0"/>
              </a:rPr>
              <a:t> in </a:t>
            </a:r>
            <a:r>
              <a:rPr lang="cs-CZ" i="1" dirty="0" err="1" smtClean="0">
                <a:latin typeface="Open Sans Light"/>
                <a:cs typeface="Times New Roman" panose="02020603050405020304" pitchFamily="18" charset="0"/>
              </a:rPr>
              <a:t>Drug</a:t>
            </a:r>
            <a:r>
              <a:rPr lang="cs-CZ" i="1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Open Sans Light"/>
                <a:cs typeface="Times New Roman" panose="02020603050405020304" pitchFamily="18" charset="0"/>
              </a:rPr>
              <a:t>Policies</a:t>
            </a:r>
            <a:endParaRPr lang="cs-CZ" i="1" dirty="0" smtClean="0">
              <a:latin typeface="Open Sans Light"/>
              <a:cs typeface="Times New Roman" panose="02020603050405020304" pitchFamily="18" charset="0"/>
            </a:endParaRPr>
          </a:p>
          <a:p>
            <a:pPr lvl="0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Podpora racionální drogové politiky založené na: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l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idských právech a vědeckých důkazech,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p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odpoře přiměřených trestů a alternativ k trestům odnětí svobody,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dekriminalizaci uživatelů nelegálních látek pro vlastní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potřebu,</a:t>
            </a:r>
          </a:p>
          <a:p>
            <a:pPr lvl="1" algn="just"/>
            <a:r>
              <a:rPr lang="cs-CZ" dirty="0" err="1">
                <a:latin typeface="Open Sans Light"/>
                <a:cs typeface="Times New Roman" panose="02020603050405020304" pitchFamily="18" charset="0"/>
              </a:rPr>
              <a:t>d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estigmatizaci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a nediskriminačním přístup,</a:t>
            </a:r>
          </a:p>
          <a:p>
            <a:pPr lvl="1" algn="just"/>
            <a:r>
              <a:rPr lang="cs-CZ" dirty="0" err="1">
                <a:latin typeface="Open Sans Light"/>
                <a:cs typeface="Times New Roman" panose="02020603050405020304" pitchFamily="18" charset="0"/>
              </a:rPr>
              <a:t>h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arm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reduction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přístupu a dostupné péči apod.</a:t>
            </a:r>
          </a:p>
          <a:p>
            <a:pPr marL="0" indent="0" algn="just">
              <a:buNone/>
            </a:pP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ZÁVĚRY RADY (II)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817313"/>
            <a:ext cx="1051560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Závěry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Rady by měly být postaveny na relevantních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evropských a mezinárodních dokumentech: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Úmluvy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OSN o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drogách,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Všeobecná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deklarace lidských práv, </a:t>
            </a:r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Strategie EU a Akční plán 2021-2025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Závěry Rady k uplatňování alternativ k trestům,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Agenda 2030,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výstupní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dokument UNGASS z roku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2016, 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Ministerská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deklarace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z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roku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2019,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UN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System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Common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Position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on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Drugs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,</a:t>
            </a:r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International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Guidelines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on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Human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Rights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and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Drug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Policy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.</a:t>
            </a:r>
            <a:endParaRPr lang="cs-CZ" dirty="0">
              <a:latin typeface="Open Sans Light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703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PRIORITY COSI 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441389"/>
            <a:ext cx="10515600" cy="4351338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Nové trendy v oblasti metamfetaminu </a:t>
            </a: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velkoobjemové záchyty zejména mexického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metamfetaminu, </a:t>
            </a:r>
            <a:endParaRPr lang="cs-CZ" sz="2000" dirty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záchyty metamfetaminu v kapalné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formě, </a:t>
            </a:r>
            <a:endParaRPr lang="cs-CZ" sz="2000" dirty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metamfetamin </a:t>
            </a:r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afghánský (popř. íránský) a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potencionální hrozba </a:t>
            </a:r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nejen z pohledu evropského, ale i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globálního,</a:t>
            </a: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s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polupráce mezi HDG a COSI na tomto tématu.</a:t>
            </a:r>
          </a:p>
          <a:p>
            <a:pPr marL="457200" lvl="1" indent="0" algn="just">
              <a:buNone/>
            </a:pPr>
            <a:endParaRPr lang="cs-CZ" sz="2000" dirty="0" smtClean="0">
              <a:latin typeface="Open Sans Light"/>
              <a:cs typeface="Times New Roman" panose="02020603050405020304" pitchFamily="18" charset="0"/>
            </a:endParaRPr>
          </a:p>
          <a:p>
            <a:pPr marL="228600" lvl="1">
              <a:spcBef>
                <a:spcPts val="1000"/>
              </a:spcBef>
            </a:pPr>
            <a:r>
              <a:rPr lang="cs-CZ" sz="2800" dirty="0">
                <a:latin typeface="Open Sans Light"/>
                <a:cs typeface="Times New Roman" panose="02020603050405020304" pitchFamily="18" charset="0"/>
              </a:rPr>
              <a:t>Obchodování s drogami ve virtuálním prostředí</a:t>
            </a: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rostoucí trend - využití internetu a </a:t>
            </a:r>
            <a:r>
              <a:rPr lang="cs-CZ" sz="2000" dirty="0" err="1">
                <a:latin typeface="Open Sans Light"/>
                <a:cs typeface="Times New Roman" panose="02020603050405020304" pitchFamily="18" charset="0"/>
              </a:rPr>
              <a:t>darknetu</a:t>
            </a:r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, včetně šifrovaných komunikačních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platforem,</a:t>
            </a:r>
            <a:endParaRPr lang="cs-CZ" sz="2000" dirty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využívání poštovních a kurýrních balíkových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služeb, </a:t>
            </a:r>
            <a:endParaRPr lang="cs-CZ" sz="2000" dirty="0">
              <a:latin typeface="Open Sans Light"/>
              <a:cs typeface="Times New Roman" panose="02020603050405020304" pitchFamily="18" charset="0"/>
            </a:endParaRPr>
          </a:p>
          <a:p>
            <a:pPr lvl="1" algn="just"/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využívání </a:t>
            </a:r>
            <a:r>
              <a:rPr lang="cs-CZ" sz="2000" dirty="0" err="1">
                <a:latin typeface="Open Sans Light"/>
                <a:cs typeface="Times New Roman" panose="02020603050405020304" pitchFamily="18" charset="0"/>
              </a:rPr>
              <a:t>kryptoměn</a:t>
            </a:r>
            <a:r>
              <a:rPr lang="cs-CZ" sz="2000" dirty="0">
                <a:latin typeface="Open Sans Light"/>
                <a:cs typeface="Times New Roman" panose="02020603050405020304" pitchFamily="18" charset="0"/>
              </a:rPr>
              <a:t> při realizaci nelegálních </a:t>
            </a:r>
            <a:r>
              <a:rPr lang="cs-CZ" sz="2000" dirty="0" smtClean="0">
                <a:latin typeface="Open Sans Light"/>
                <a:cs typeface="Times New Roman" panose="02020603050405020304" pitchFamily="18" charset="0"/>
              </a:rPr>
              <a:t>transakcí.</a:t>
            </a:r>
            <a:endParaRPr lang="cs-CZ" sz="2000" dirty="0">
              <a:latin typeface="Open Sans Light"/>
              <a:cs typeface="Times New Roman" panose="02020603050405020304" pitchFamily="18" charset="0"/>
            </a:endParaRPr>
          </a:p>
          <a:p>
            <a:pPr marL="228600" lvl="1">
              <a:spcBef>
                <a:spcPts val="1000"/>
              </a:spcBef>
            </a:pPr>
            <a:endParaRPr lang="cs-C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946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PRIORITY LEWP–C 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Téma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syntetických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opioidů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, včetně prekurzorů </a:t>
            </a:r>
            <a:r>
              <a:rPr lang="cs-CZ" dirty="0" err="1">
                <a:latin typeface="Open Sans Light"/>
                <a:cs typeface="Times New Roman" panose="02020603050405020304" pitchFamily="18" charset="0"/>
              </a:rPr>
              <a:t>fentanylu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, a nových syntetických drog 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bezpečnost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celníků při nakládání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s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těmito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látkami,</a:t>
            </a:r>
          </a:p>
          <a:p>
            <a:pPr lvl="1"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poštovní přeprava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těchto látek. </a:t>
            </a:r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cs-CZ" dirty="0" smtClean="0">
              <a:latin typeface="Open Sans Light"/>
              <a:cs typeface="Times New Roman" panose="02020603050405020304" pitchFamily="18" charset="0"/>
            </a:endParaRPr>
          </a:p>
          <a:p>
            <a:pPr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Cíl: identifikace a představení bezpečnostních operačních postupů v rámci detekce a manipulace s drogami, prezentace způsobů poskytnutí první pomoci při a po kontaminaci drogami, vzájemná výměna informací a sdílení dat.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501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y"/>
                <a:cs typeface="Times New Roman" panose="02020603050405020304" pitchFamily="18" charset="0"/>
              </a:rPr>
              <a:t>SHRNUTÍ</a:t>
            </a:r>
            <a:endParaRPr lang="cs-CZ" sz="3600" dirty="0">
              <a:latin typeface="Cy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643893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Podpora racionální drogové politiky založené na vědeckých důkazech a lidských právech</a:t>
            </a:r>
          </a:p>
          <a:p>
            <a:pPr lvl="1"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p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řijetí Závěrů Rady</a:t>
            </a:r>
          </a:p>
          <a:p>
            <a:pPr algn="just"/>
            <a:r>
              <a:rPr lang="cs-CZ" dirty="0">
                <a:latin typeface="Open Sans Light"/>
                <a:cs typeface="Times New Roman" panose="02020603050405020304" pitchFamily="18" charset="0"/>
              </a:rPr>
              <a:t>D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alší priority: implementace Strategie EU a Akčního plánu pro oblast drog </a:t>
            </a:r>
            <a:r>
              <a:rPr lang="cs-CZ" dirty="0">
                <a:latin typeface="Open Sans Light"/>
                <a:cs typeface="Times New Roman" panose="02020603050405020304" pitchFamily="18" charset="0"/>
              </a:rPr>
              <a:t>2021-2015, mezinárodní spolupráce, tematické diskuze v oblasti metamfetaminu, 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revize mandátu o EMCDDA apod.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COSI: nové trendy v oblasti metamfetaminu a online obchod s drogami</a:t>
            </a:r>
          </a:p>
          <a:p>
            <a:pPr algn="just"/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LEWP-C: syntetické </a:t>
            </a:r>
            <a:r>
              <a:rPr lang="cs-CZ" dirty="0" err="1" smtClean="0">
                <a:latin typeface="Open Sans Light"/>
                <a:cs typeface="Times New Roman" panose="02020603050405020304" pitchFamily="18" charset="0"/>
              </a:rPr>
              <a:t>opioidy</a:t>
            </a:r>
            <a:r>
              <a:rPr lang="cs-CZ" dirty="0" smtClean="0">
                <a:latin typeface="Open Sans Light"/>
                <a:cs typeface="Times New Roman" panose="02020603050405020304" pitchFamily="18" charset="0"/>
              </a:rPr>
              <a:t> a ochrana celníku při manipulaci se syntetickými drogami</a:t>
            </a:r>
            <a:endParaRPr lang="cs-CZ" dirty="0">
              <a:latin typeface="Open Sans Light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926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cs-C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algn="just"/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cs-CZ" sz="3200" dirty="0" smtClean="0">
                <a:latin typeface="Open Sans Light"/>
                <a:cs typeface="Times New Roman" panose="02020603050405020304" pitchFamily="18" charset="0"/>
              </a:rPr>
              <a:t>Děkuji za pozornost!</a:t>
            </a:r>
          </a:p>
          <a:p>
            <a:pPr marL="0" indent="0" algn="ctr">
              <a:buNone/>
            </a:pPr>
            <a:endParaRPr lang="cs-CZ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cs-CZ" sz="1600" dirty="0" smtClean="0">
                <a:latin typeface="Open Sans Light"/>
                <a:cs typeface="Times New Roman" panose="02020603050405020304" pitchFamily="18" charset="0"/>
              </a:rPr>
              <a:t>Kontakt</a:t>
            </a:r>
          </a:p>
          <a:p>
            <a:pPr marL="0" indent="0" algn="ctr">
              <a:buNone/>
            </a:pPr>
            <a:r>
              <a:rPr lang="cs-CZ" sz="1600" dirty="0" smtClean="0">
                <a:latin typeface="Open Sans Light"/>
                <a:cs typeface="Times New Roman" panose="02020603050405020304" pitchFamily="18" charset="0"/>
                <a:hlinkClick r:id="rId2"/>
              </a:rPr>
              <a:t>Mihalova.Ingrid@vlada.cz</a:t>
            </a:r>
            <a:r>
              <a:rPr lang="cs-CZ" sz="1600" dirty="0" smtClean="0">
                <a:latin typeface="Open Sans Light"/>
                <a:cs typeface="Times New Roman" panose="02020603050405020304" pitchFamily="18" charset="0"/>
              </a:rPr>
              <a:t> </a:t>
            </a:r>
            <a:endParaRPr lang="cs-CZ" sz="1600" dirty="0">
              <a:latin typeface="Open Sans Light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" y="5543428"/>
            <a:ext cx="707051" cy="90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943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73" y="1304925"/>
            <a:ext cx="7735711" cy="4351338"/>
          </a:xfrm>
        </p:spPr>
      </p:pic>
      <p:sp>
        <p:nvSpPr>
          <p:cNvPr id="2" name="AutoShape 2" descr="Geometrická konstrukce zlatého řezu :: ME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9959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28afefe-e8ea-42a7-97a6-9b0a9cec71a5">
      <Terms xmlns="http://schemas.microsoft.com/office/infopath/2007/PartnerControls"/>
    </lcf76f155ced4ddcb4097134ff3c332f>
    <TaxCatchAll xmlns="febbf18c-0139-47d6-b102-97191c65856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B97D0E443AE5743ACB6C5DD2A182C1A" ma:contentTypeVersion="10" ma:contentTypeDescription="Vytvoří nový dokument" ma:contentTypeScope="" ma:versionID="9cc6c51cc67d3e3a3f18617404b7b5bd">
  <xsd:schema xmlns:xsd="http://www.w3.org/2001/XMLSchema" xmlns:xs="http://www.w3.org/2001/XMLSchema" xmlns:p="http://schemas.microsoft.com/office/2006/metadata/properties" xmlns:ns2="e28afefe-e8ea-42a7-97a6-9b0a9cec71a5" xmlns:ns3="febbf18c-0139-47d6-b102-97191c658564" targetNamespace="http://schemas.microsoft.com/office/2006/metadata/properties" ma:root="true" ma:fieldsID="6b932462cdd061a2725b6e116d853f16" ns2:_="" ns3:_="">
    <xsd:import namespace="e28afefe-e8ea-42a7-97a6-9b0a9cec71a5"/>
    <xsd:import namespace="febbf18c-0139-47d6-b102-97191c6585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8afefe-e8ea-42a7-97a6-9b0a9cec71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Značky obrázků" ma:readOnly="false" ma:fieldId="{5cf76f15-5ced-4ddc-b409-7134ff3c332f}" ma:taxonomyMulti="true" ma:sspId="878b1145-2734-4df0-b252-269a63a620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bbf18c-0139-47d6-b102-97191c658564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6bc2b303-16ad-4b0b-afaf-e3bc42fc28bc}" ma:internalName="TaxCatchAll" ma:showField="CatchAllData" ma:web="febbf18c-0139-47d6-b102-97191c6585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1826F9-4112-4612-83EE-7FD3173025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8AAFC72-1902-4218-B1E5-979F87AAB933}">
  <ds:schemaRefs>
    <ds:schemaRef ds:uri="http://schemas.openxmlformats.org/package/2006/metadata/core-properties"/>
    <ds:schemaRef ds:uri="http://www.w3.org/XML/1998/namespace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e28afefe-e8ea-42a7-97a6-9b0a9cec71a5"/>
    <ds:schemaRef ds:uri="http://schemas.microsoft.com/office/infopath/2007/PartnerControls"/>
    <ds:schemaRef ds:uri="febbf18c-0139-47d6-b102-97191c65856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4D8D333-8CBC-4BA1-A70A-BC0A563ADD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8afefe-e8ea-42a7-97a6-9b0a9cec71a5"/>
    <ds:schemaRef ds:uri="febbf18c-0139-47d6-b102-97191c6585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1031</TotalTime>
  <Words>689</Words>
  <Application>Microsoft Office PowerPoint</Application>
  <PresentationFormat>Širokoúhlá obrazovka</PresentationFormat>
  <Paragraphs>103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Cy</vt:lpstr>
      <vt:lpstr>Open Sans Light</vt:lpstr>
      <vt:lpstr>Times New Roman</vt:lpstr>
      <vt:lpstr>Motiv Office</vt:lpstr>
      <vt:lpstr>Prezentace aplikace PowerPoint</vt:lpstr>
      <vt:lpstr>PROGRAMOVÉ PROHLÁŠENÍ VLÁDY ČR  z 6. ledna 2022 </vt:lpstr>
      <vt:lpstr>OBSAH</vt:lpstr>
      <vt:lpstr>PRACOVNÍ ORGÁNY RADY EU</vt:lpstr>
      <vt:lpstr>HDG: Priority CZ PRES 2022 v oblasti politiky závislostí (I)</vt:lpstr>
      <vt:lpstr>HDG: Priority CZ PRES 2022 v oblasti politiky závislostí (II)</vt:lpstr>
      <vt:lpstr>HDG: Priority CZ PRES 2022 v oblasti politiky závislostí (III)</vt:lpstr>
      <vt:lpstr>ZÁVĚRY RADY (Council Conclusions I)</vt:lpstr>
      <vt:lpstr>ZÁVĚRY RADY (II)</vt:lpstr>
      <vt:lpstr>PRIORITY COSI </vt:lpstr>
      <vt:lpstr>PRIORITY LEWP–C </vt:lpstr>
      <vt:lpstr>SHRNUTÍ</vt:lpstr>
      <vt:lpstr>Prezentace aplikace PowerPoint</vt:lpstr>
      <vt:lpstr>Prezentace aplikace PowerPoint</vt:lpstr>
    </vt:vector>
  </TitlesOfParts>
  <Company>Úřad vlády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Sklenářová Barbora</dc:creator>
  <cp:lastModifiedBy>Mihalová Ingrid</cp:lastModifiedBy>
  <cp:revision>88</cp:revision>
  <dcterms:created xsi:type="dcterms:W3CDTF">2022-03-24T14:31:58Z</dcterms:created>
  <dcterms:modified xsi:type="dcterms:W3CDTF">2022-09-22T14:11:24Z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0x010100BB97D0E443AE5743ACB6C5DD2A182C1A</vt:lpwstr>
  </property>
  <property fmtid="{D5CDD505-2E9C-101B-9397-08002B2CF9AE}" pid="3" name="MediaServiceImageTags">
    <vt:lpwstr/>
  </property>
</Properties>
</file>