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3.xml" ContentType="application/vnd.openxmlformats-officedocument.drawingml.chartshapes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4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70" r:id="rId5"/>
    <p:sldMasterId id="2147483658" r:id="rId6"/>
  </p:sldMasterIdLst>
  <p:notesMasterIdLst>
    <p:notesMasterId r:id="rId18"/>
  </p:notesMasterIdLst>
  <p:sldIdLst>
    <p:sldId id="261" r:id="rId7"/>
    <p:sldId id="273" r:id="rId8"/>
    <p:sldId id="266" r:id="rId9"/>
    <p:sldId id="353" r:id="rId10"/>
    <p:sldId id="267" r:id="rId11"/>
    <p:sldId id="268" r:id="rId12"/>
    <p:sldId id="275" r:id="rId13"/>
    <p:sldId id="269" r:id="rId14"/>
    <p:sldId id="270" r:id="rId15"/>
    <p:sldId id="277" r:id="rId16"/>
    <p:sldId id="260" r:id="rId17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Objects="1">
      <p:cViewPr varScale="1">
        <p:scale>
          <a:sx n="73" d="100"/>
          <a:sy n="73" d="100"/>
        </p:scale>
        <p:origin x="34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1.xlsx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2.xlsx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List_aplikace_Microsoft_Excel3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1" i="0" u="none" strike="noStrike" kern="1200" spc="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cs-CZ" dirty="0"/>
              <a:t>Oběti trestných činů PMS </a:t>
            </a:r>
          </a:p>
        </c:rich>
      </c:tx>
      <c:layout>
        <c:manualLayout>
          <c:xMode val="edge"/>
          <c:yMode val="edge"/>
          <c:x val="1.3558242917217172E-2"/>
          <c:y val="1.477346111729856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40" b="1" i="0" u="none" strike="noStrike" kern="1200" spc="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7.3194150957522977E-2"/>
          <c:y val="7.5767218546145418E-2"/>
          <c:w val="0.88313151188601824"/>
          <c:h val="0.81033527246570192"/>
        </c:manualLayout>
      </c:layout>
      <c:barChart>
        <c:barDir val="col"/>
        <c:grouping val="stacked"/>
        <c:varyColors val="0"/>
        <c:ser>
          <c:idx val="3"/>
          <c:order val="0"/>
          <c:tx>
            <c:strRef>
              <c:f>'T - obecné'!$B$2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rgbClr val="0070C0"/>
            </a:solidFill>
            <a:ln>
              <a:solidFill>
                <a:schemeClr val="tx1"/>
              </a:solidFill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'T - obecné'!$A$3:$A$9</c:f>
              <c:strCache>
                <c:ptCount val="7"/>
                <c:pt idx="0">
                  <c:v>2. pol. 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</c:strCache>
              <c:extLst/>
            </c:strRef>
          </c:cat>
          <c:val>
            <c:numRef>
              <c:f>'T - obecné'!$B$3:$B$9</c:f>
              <c:numCache>
                <c:formatCode>General</c:formatCode>
                <c:ptCount val="7"/>
                <c:pt idx="0">
                  <c:v>3866</c:v>
                </c:pt>
                <c:pt idx="1">
                  <c:v>6350</c:v>
                </c:pt>
                <c:pt idx="2">
                  <c:v>6675</c:v>
                </c:pt>
                <c:pt idx="3">
                  <c:v>5095</c:v>
                </c:pt>
                <c:pt idx="4">
                  <c:v>5071</c:v>
                </c:pt>
                <c:pt idx="5">
                  <c:v>4306</c:v>
                </c:pt>
                <c:pt idx="6">
                  <c:v>4281</c:v>
                </c:pt>
              </c:numCache>
              <c:extLst/>
            </c:numRef>
          </c:val>
          <c:extLst xmlns:c15="http://schemas.microsoft.com/office/drawing/2012/chart">
            <c:ext xmlns:c16="http://schemas.microsoft.com/office/drawing/2014/chart" uri="{C3380CC4-5D6E-409C-BE32-E72D297353CC}">
              <c16:uniqueId val="{00000000-B842-415E-9D5E-3E0C0AA91B3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100"/>
        <c:axId val="450755176"/>
        <c:axId val="450755568"/>
      </c:barChart>
      <c:catAx>
        <c:axId val="4507551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cs-CZ"/>
          </a:p>
        </c:txPr>
        <c:crossAx val="450755568"/>
        <c:crosses val="autoZero"/>
        <c:auto val="1"/>
        <c:lblAlgn val="ctr"/>
        <c:lblOffset val="100"/>
        <c:noMultiLvlLbl val="0"/>
      </c:catAx>
      <c:valAx>
        <c:axId val="45075556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cs-CZ"/>
          </a:p>
        </c:txPr>
        <c:crossAx val="450755176"/>
        <c:crosses val="autoZero"/>
        <c:crossBetween val="between"/>
      </c:valAx>
      <c:spPr>
        <a:noFill/>
        <a:ln>
          <a:solidFill>
            <a:schemeClr val="tx1"/>
          </a:solidFill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2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cs-CZ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1" i="0" u="none" strike="noStrike" kern="1200" spc="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cs-CZ"/>
              <a:t>Počet obětí,</a:t>
            </a:r>
            <a:r>
              <a:rPr lang="cs-CZ" baseline="0"/>
              <a:t> které absolvovaly vybrané úkony</a:t>
            </a:r>
            <a:endParaRPr lang="cs-CZ"/>
          </a:p>
        </c:rich>
      </c:tx>
      <c:layout>
        <c:manualLayout>
          <c:xMode val="edge"/>
          <c:yMode val="edge"/>
          <c:x val="1.4926402188193001E-2"/>
          <c:y val="1.052840577113602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40" b="1" i="0" u="none" strike="noStrike" kern="1200" spc="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cs-CZ"/>
        </a:p>
      </c:txPr>
    </c:title>
    <c:autoTitleDeleted val="0"/>
    <c:view3D>
      <c:rotX val="15"/>
      <c:rotY val="2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solidFill>
            <a:schemeClr val="tx1"/>
          </a:solidFill>
        </a:ln>
        <a:effectLst/>
        <a:sp3d>
          <a:contourClr>
            <a:schemeClr val="tx1"/>
          </a:contourClr>
        </a:sp3d>
      </c:spPr>
    </c:sideWall>
    <c:backWall>
      <c:thickness val="0"/>
      <c:spPr>
        <a:noFill/>
        <a:ln>
          <a:solidFill>
            <a:schemeClr val="tx1"/>
          </a:solidFill>
        </a:ln>
        <a:effectLst/>
        <a:sp3d>
          <a:contourClr>
            <a:schemeClr val="tx1"/>
          </a:contourClr>
        </a:sp3d>
      </c:spPr>
    </c:backWall>
    <c:plotArea>
      <c:layout>
        <c:manualLayout>
          <c:layoutTarget val="inner"/>
          <c:xMode val="edge"/>
          <c:yMode val="edge"/>
          <c:x val="7.3194150957522977E-2"/>
          <c:y val="0.12034029968085205"/>
          <c:w val="0.88313151188601824"/>
          <c:h val="0.76576219133099521"/>
        </c:manualLayout>
      </c:layout>
      <c:bar3DChart>
        <c:barDir val="col"/>
        <c:grouping val="clustered"/>
        <c:varyColors val="0"/>
        <c:ser>
          <c:idx val="2"/>
          <c:order val="0"/>
          <c:tx>
            <c:strRef>
              <c:f>'T - obecné'!$F$28</c:f>
              <c:strCache>
                <c:ptCount val="1"/>
                <c:pt idx="0">
                  <c:v>Celkem</c:v>
                </c:pt>
              </c:strCache>
            </c:strRef>
          </c:tx>
          <c:spPr>
            <a:solidFill>
              <a:srgbClr val="0070C0"/>
            </a:solidFill>
            <a:ln>
              <a:solidFill>
                <a:schemeClr val="tx1"/>
              </a:solidFill>
            </a:ln>
            <a:effectLst/>
            <a:sp3d>
              <a:contourClr>
                <a:schemeClr val="tx1"/>
              </a:contourClr>
            </a:sp3d>
          </c:spPr>
          <c:invertIfNegative val="0"/>
          <c:cat>
            <c:strRef>
              <c:f>'T - obecné'!$A$29:$A$35</c:f>
              <c:strCache>
                <c:ptCount val="7"/>
                <c:pt idx="0">
                  <c:v>2. pol. 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</c:strCache>
              <c:extLst/>
            </c:strRef>
          </c:cat>
          <c:val>
            <c:numRef>
              <c:f>'T - obecné'!$F$29:$F$35</c:f>
              <c:numCache>
                <c:formatCode>General</c:formatCode>
                <c:ptCount val="7"/>
                <c:pt idx="0">
                  <c:v>3866</c:v>
                </c:pt>
                <c:pt idx="1">
                  <c:v>6350</c:v>
                </c:pt>
                <c:pt idx="2">
                  <c:v>6675</c:v>
                </c:pt>
                <c:pt idx="3">
                  <c:v>5095</c:v>
                </c:pt>
                <c:pt idx="4">
                  <c:v>5071</c:v>
                </c:pt>
                <c:pt idx="5">
                  <c:v>4306</c:v>
                </c:pt>
                <c:pt idx="6">
                  <c:v>4281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A2B9-496E-BF79-81A06BFDEFF6}"/>
            </c:ext>
          </c:extLst>
        </c:ser>
        <c:ser>
          <c:idx val="1"/>
          <c:order val="1"/>
          <c:tx>
            <c:strRef>
              <c:f>'T - obecné'!$E$28</c:f>
              <c:strCache>
                <c:ptCount val="1"/>
                <c:pt idx="0">
                  <c:v>Dohoda</c:v>
                </c:pt>
              </c:strCache>
            </c:strRef>
          </c:tx>
          <c:spPr>
            <a:solidFill>
              <a:srgbClr val="FFFF66"/>
            </a:solidFill>
            <a:ln>
              <a:solidFill>
                <a:schemeClr val="tx1"/>
              </a:solidFill>
            </a:ln>
            <a:effectLst/>
            <a:sp3d>
              <a:contourClr>
                <a:schemeClr val="tx1"/>
              </a:contourClr>
            </a:sp3d>
          </c:spPr>
          <c:invertIfNegative val="0"/>
          <c:cat>
            <c:strRef>
              <c:f>'T - obecné'!$A$29:$A$35</c:f>
              <c:strCache>
                <c:ptCount val="7"/>
                <c:pt idx="0">
                  <c:v>2. pol. 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</c:strCache>
              <c:extLst/>
            </c:strRef>
          </c:cat>
          <c:val>
            <c:numRef>
              <c:f>'T - obecné'!$E$29:$E$35</c:f>
              <c:numCache>
                <c:formatCode>General</c:formatCode>
                <c:ptCount val="7"/>
                <c:pt idx="0">
                  <c:v>640</c:v>
                </c:pt>
                <c:pt idx="1">
                  <c:v>1152</c:v>
                </c:pt>
                <c:pt idx="2">
                  <c:v>1180</c:v>
                </c:pt>
                <c:pt idx="3">
                  <c:v>976</c:v>
                </c:pt>
                <c:pt idx="4">
                  <c:v>927</c:v>
                </c:pt>
                <c:pt idx="5">
                  <c:v>893</c:v>
                </c:pt>
                <c:pt idx="6">
                  <c:v>783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1-A2B9-496E-BF79-81A06BFDEFF6}"/>
            </c:ext>
          </c:extLst>
        </c:ser>
        <c:ser>
          <c:idx val="0"/>
          <c:order val="2"/>
          <c:tx>
            <c:strRef>
              <c:f>'T - obecné'!$D$28</c:f>
              <c:strCache>
                <c:ptCount val="1"/>
                <c:pt idx="0">
                  <c:v>Mediace</c:v>
                </c:pt>
              </c:strCache>
            </c:strRef>
          </c:tx>
          <c:spPr>
            <a:solidFill>
              <a:srgbClr val="FFFF00"/>
            </a:solidFill>
            <a:ln>
              <a:solidFill>
                <a:schemeClr val="tx1"/>
              </a:solidFill>
            </a:ln>
            <a:effectLst/>
            <a:sp3d>
              <a:contourClr>
                <a:schemeClr val="tx1"/>
              </a:contourClr>
            </a:sp3d>
          </c:spPr>
          <c:invertIfNegative val="0"/>
          <c:cat>
            <c:strRef>
              <c:f>'T - obecné'!$A$29:$A$35</c:f>
              <c:strCache>
                <c:ptCount val="7"/>
                <c:pt idx="0">
                  <c:v>2. pol. 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</c:strCache>
              <c:extLst/>
            </c:strRef>
          </c:cat>
          <c:val>
            <c:numRef>
              <c:f>'T - obecné'!$D$29:$D$35</c:f>
              <c:numCache>
                <c:formatCode>General</c:formatCode>
                <c:ptCount val="7"/>
                <c:pt idx="0">
                  <c:v>471</c:v>
                </c:pt>
                <c:pt idx="1">
                  <c:v>910</c:v>
                </c:pt>
                <c:pt idx="2">
                  <c:v>785</c:v>
                </c:pt>
                <c:pt idx="3">
                  <c:v>675</c:v>
                </c:pt>
                <c:pt idx="4">
                  <c:v>717</c:v>
                </c:pt>
                <c:pt idx="5">
                  <c:v>497</c:v>
                </c:pt>
                <c:pt idx="6">
                  <c:v>449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2-A2B9-496E-BF79-81A06BFDEFF6}"/>
            </c:ext>
          </c:extLst>
        </c:ser>
        <c:ser>
          <c:idx val="6"/>
          <c:order val="3"/>
          <c:tx>
            <c:strRef>
              <c:f>'T - obecné'!$B$28</c:f>
              <c:strCache>
                <c:ptCount val="1"/>
                <c:pt idx="0">
                  <c:v>Prohlášení oběti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chemeClr val="tx1"/>
              </a:solidFill>
            </a:ln>
            <a:effectLst/>
            <a:sp3d>
              <a:contourClr>
                <a:schemeClr val="tx1"/>
              </a:contourClr>
            </a:sp3d>
          </c:spPr>
          <c:invertIfNegative val="0"/>
          <c:cat>
            <c:strRef>
              <c:f>'T - obecné'!$A$29:$A$35</c:f>
              <c:strCache>
                <c:ptCount val="7"/>
                <c:pt idx="0">
                  <c:v>2. pol. 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</c:strCache>
              <c:extLst/>
            </c:strRef>
          </c:cat>
          <c:val>
            <c:numRef>
              <c:f>'T - obecné'!$B$29:$B$35</c:f>
              <c:numCache>
                <c:formatCode>General</c:formatCode>
                <c:ptCount val="7"/>
                <c:pt idx="0">
                  <c:v>75</c:v>
                </c:pt>
                <c:pt idx="1">
                  <c:v>103</c:v>
                </c:pt>
                <c:pt idx="2">
                  <c:v>110</c:v>
                </c:pt>
                <c:pt idx="3">
                  <c:v>66</c:v>
                </c:pt>
                <c:pt idx="4">
                  <c:v>79</c:v>
                </c:pt>
                <c:pt idx="5">
                  <c:v>87</c:v>
                </c:pt>
                <c:pt idx="6">
                  <c:v>91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3-A2B9-496E-BF79-81A06BFDEFF6}"/>
            </c:ext>
          </c:extLst>
        </c:ser>
        <c:ser>
          <c:idx val="7"/>
          <c:order val="4"/>
          <c:tx>
            <c:strRef>
              <c:f>'T - obecné'!$C$28</c:f>
              <c:strCache>
                <c:ptCount val="1"/>
                <c:pt idx="0">
                  <c:v>Žádost o peněžitou pomoc</c:v>
                </c:pt>
              </c:strCache>
            </c:strRef>
          </c:tx>
          <c:spPr>
            <a:solidFill>
              <a:srgbClr val="00B050"/>
            </a:solidFill>
            <a:ln>
              <a:solidFill>
                <a:schemeClr val="tx1"/>
              </a:solidFill>
            </a:ln>
            <a:effectLst/>
            <a:sp3d>
              <a:contourClr>
                <a:schemeClr val="tx1"/>
              </a:contourClr>
            </a:sp3d>
          </c:spPr>
          <c:invertIfNegative val="0"/>
          <c:cat>
            <c:strRef>
              <c:f>'T - obecné'!$A$29:$A$35</c:f>
              <c:strCache>
                <c:ptCount val="7"/>
                <c:pt idx="0">
                  <c:v>2. pol. 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</c:strCache>
              <c:extLst/>
            </c:strRef>
          </c:cat>
          <c:val>
            <c:numRef>
              <c:f>'T - obecné'!$C$29:$C$35</c:f>
              <c:numCache>
                <c:formatCode>General</c:formatCode>
                <c:ptCount val="7"/>
                <c:pt idx="0">
                  <c:v>17</c:v>
                </c:pt>
                <c:pt idx="1">
                  <c:v>32</c:v>
                </c:pt>
                <c:pt idx="2">
                  <c:v>12</c:v>
                </c:pt>
                <c:pt idx="3">
                  <c:v>5</c:v>
                </c:pt>
                <c:pt idx="4">
                  <c:v>7</c:v>
                </c:pt>
                <c:pt idx="5">
                  <c:v>25</c:v>
                </c:pt>
                <c:pt idx="6">
                  <c:v>20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4-A2B9-496E-BF79-81A06BFDEFF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shape val="box"/>
        <c:axId val="454081096"/>
        <c:axId val="454079136"/>
        <c:axId val="0"/>
      </c:bar3DChart>
      <c:catAx>
        <c:axId val="4540810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cs-CZ"/>
          </a:p>
        </c:txPr>
        <c:crossAx val="454079136"/>
        <c:crosses val="autoZero"/>
        <c:auto val="1"/>
        <c:lblAlgn val="ctr"/>
        <c:lblOffset val="100"/>
        <c:noMultiLvlLbl val="0"/>
      </c:catAx>
      <c:valAx>
        <c:axId val="454079136"/>
        <c:scaling>
          <c:orientation val="minMax"/>
        </c:scaling>
        <c:delete val="0"/>
        <c:axPos val="l"/>
        <c:numFmt formatCode="#,##0.0" sourceLinked="0"/>
        <c:majorTickMark val="none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cs-CZ"/>
          </a:p>
        </c:txPr>
        <c:crossAx val="4540810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24406076135370203"/>
          <c:y val="6.4853916615079762E-2"/>
          <c:w val="0.72308844180125176"/>
          <c:h val="4.091364287251865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cs-CZ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2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cs-CZ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1" i="0" u="none" strike="noStrike" kern="1200" spc="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cs-CZ"/>
              <a:t>Oběti trestných činů PMS podle zvláštní zranitelnosti</a:t>
            </a:r>
          </a:p>
        </c:rich>
      </c:tx>
      <c:layout>
        <c:manualLayout>
          <c:xMode val="edge"/>
          <c:yMode val="edge"/>
          <c:x val="1.8140117100747026E-2"/>
          <c:y val="1.485411140583554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40" b="1" i="0" u="none" strike="noStrike" kern="1200" spc="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cs-CZ"/>
        </a:p>
      </c:txPr>
    </c:title>
    <c:autoTitleDeleted val="0"/>
    <c:plotArea>
      <c:layout>
        <c:manualLayout>
          <c:layoutTarget val="inner"/>
          <c:xMode val="edge"/>
          <c:yMode val="edge"/>
          <c:x val="8.0086896830203924E-2"/>
          <c:y val="8.2175421565845341E-2"/>
          <c:w val="0.89948114947170066"/>
          <c:h val="0.82518582259445705"/>
        </c:manualLayout>
      </c:layout>
      <c:barChart>
        <c:barDir val="col"/>
        <c:grouping val="stacked"/>
        <c:varyColors val="0"/>
        <c:ser>
          <c:idx val="1"/>
          <c:order val="0"/>
          <c:tx>
            <c:strRef>
              <c:f>'T - OZZO'!$B$2</c:f>
              <c:strCache>
                <c:ptCount val="1"/>
                <c:pt idx="0">
                  <c:v>Zvlášť zranitelná oběť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chemeClr val="tx1"/>
              </a:solidFill>
            </a:ln>
            <a:effectLst/>
            <a:sp3d>
              <a:contourClr>
                <a:schemeClr val="tx1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'T - OZZO'!$A$18:$A$24</c:f>
              <c:strCache>
                <c:ptCount val="7"/>
                <c:pt idx="0">
                  <c:v>2. pol. 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</c:strCache>
              <c:extLst/>
            </c:strRef>
          </c:cat>
          <c:val>
            <c:numRef>
              <c:f>'T - OZZO'!$B$3:$B$9</c:f>
              <c:numCache>
                <c:formatCode>General</c:formatCode>
                <c:ptCount val="7"/>
                <c:pt idx="0">
                  <c:v>503</c:v>
                </c:pt>
                <c:pt idx="1">
                  <c:v>834</c:v>
                </c:pt>
                <c:pt idx="2">
                  <c:v>793</c:v>
                </c:pt>
                <c:pt idx="3">
                  <c:v>603</c:v>
                </c:pt>
                <c:pt idx="4">
                  <c:v>601</c:v>
                </c:pt>
                <c:pt idx="5">
                  <c:v>549</c:v>
                </c:pt>
                <c:pt idx="6">
                  <c:v>610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D729-4E08-AF5A-91A4083A1977}"/>
            </c:ext>
          </c:extLst>
        </c:ser>
        <c:ser>
          <c:idx val="4"/>
          <c:order val="1"/>
          <c:tx>
            <c:strRef>
              <c:f>'T - OZZO'!$C$2</c:f>
              <c:strCache>
                <c:ptCount val="1"/>
                <c:pt idx="0">
                  <c:v>Oběť</c:v>
                </c:pt>
              </c:strCache>
            </c:strRef>
          </c:tx>
          <c:spPr>
            <a:solidFill>
              <a:srgbClr val="0066FF"/>
            </a:solidFill>
            <a:ln>
              <a:solidFill>
                <a:schemeClr val="tx1"/>
              </a:solidFill>
            </a:ln>
            <a:effectLst/>
            <a:sp3d>
              <a:contourClr>
                <a:schemeClr val="tx1"/>
              </a:contourClr>
            </a:sp3d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'T - OZZO'!$A$18:$A$24</c:f>
              <c:strCache>
                <c:ptCount val="7"/>
                <c:pt idx="0">
                  <c:v>2. pol. 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</c:strCache>
              <c:extLst/>
            </c:strRef>
          </c:cat>
          <c:val>
            <c:numRef>
              <c:f>'T - OZZO'!$C$3:$C$9</c:f>
              <c:numCache>
                <c:formatCode>General</c:formatCode>
                <c:ptCount val="7"/>
                <c:pt idx="0">
                  <c:v>3120</c:v>
                </c:pt>
                <c:pt idx="1">
                  <c:v>5429</c:v>
                </c:pt>
                <c:pt idx="2">
                  <c:v>5657</c:v>
                </c:pt>
                <c:pt idx="3">
                  <c:v>4251</c:v>
                </c:pt>
                <c:pt idx="4">
                  <c:v>4421</c:v>
                </c:pt>
                <c:pt idx="5">
                  <c:v>3743</c:v>
                </c:pt>
                <c:pt idx="6">
                  <c:v>3634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1-D729-4E08-AF5A-91A4083A1977}"/>
            </c:ext>
          </c:extLst>
        </c:ser>
        <c:ser>
          <c:idx val="0"/>
          <c:order val="2"/>
          <c:tx>
            <c:strRef>
              <c:f>'T - OZZO'!$D$2</c:f>
              <c:strCache>
                <c:ptCount val="1"/>
                <c:pt idx="0">
                  <c:v>?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  <a:effectLst/>
            <a:sp3d>
              <a:contourClr>
                <a:schemeClr val="tx1"/>
              </a:contourClr>
            </a:sp3d>
          </c:spPr>
          <c:invertIfNegative val="0"/>
          <c:cat>
            <c:strRef>
              <c:f>'T - OZZO'!$A$18:$A$24</c:f>
              <c:strCache>
                <c:ptCount val="7"/>
                <c:pt idx="0">
                  <c:v>2. pol. 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</c:strCache>
              <c:extLst/>
            </c:strRef>
          </c:cat>
          <c:val>
            <c:numRef>
              <c:f>'T - OZZO'!$D$3:$D$9</c:f>
              <c:numCache>
                <c:formatCode>General</c:formatCode>
                <c:ptCount val="7"/>
                <c:pt idx="0">
                  <c:v>243</c:v>
                </c:pt>
                <c:pt idx="1">
                  <c:v>87</c:v>
                </c:pt>
                <c:pt idx="2">
                  <c:v>225</c:v>
                </c:pt>
                <c:pt idx="3">
                  <c:v>241</c:v>
                </c:pt>
                <c:pt idx="4">
                  <c:v>49</c:v>
                </c:pt>
                <c:pt idx="5">
                  <c:v>14</c:v>
                </c:pt>
                <c:pt idx="6">
                  <c:v>37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2-D729-4E08-AF5A-91A4083A197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0"/>
        <c:overlap val="100"/>
        <c:axId val="454083448"/>
        <c:axId val="454084232"/>
        <c:extLst>
          <c:ext xmlns:c15="http://schemas.microsoft.com/office/drawing/2012/chart" uri="{02D57815-91ED-43cb-92C2-25804820EDAC}">
            <c15:filteredBarSeries>
              <c15:ser>
                <c:idx val="2"/>
                <c:order val="3"/>
                <c:tx>
                  <c:strRef>
                    <c:extLst>
                      <c:ext uri="{02D57815-91ED-43cb-92C2-25804820EDAC}">
                        <c15:formulaRef>
                          <c15:sqref>'T - OZZO'!#REF!</c15:sqref>
                        </c15:formulaRef>
                      </c:ext>
                    </c:extLst>
                    <c:strCache>
                      <c:ptCount val="1"/>
                      <c:pt idx="0">
                        <c:v>#ODKAZ!</c:v>
                      </c:pt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>
                      <c:ext uri="{02D57815-91ED-43cb-92C2-25804820EDAC}">
                        <c15:formulaRef>
                          <c15:sqref>'T - OZZO'!$A$18:$A$24</c15:sqref>
                        </c15:formulaRef>
                      </c:ext>
                    </c:extLst>
                    <c:strCache>
                      <c:ptCount val="7"/>
                      <c:pt idx="0">
                        <c:v>2. pol. 2015</c:v>
                      </c:pt>
                      <c:pt idx="1">
                        <c:v>2016</c:v>
                      </c:pt>
                      <c:pt idx="2">
                        <c:v>2017</c:v>
                      </c:pt>
                      <c:pt idx="3">
                        <c:v>2018</c:v>
                      </c:pt>
                      <c:pt idx="4">
                        <c:v>2019</c:v>
                      </c:pt>
                      <c:pt idx="5">
                        <c:v>2020</c:v>
                      </c:pt>
                      <c:pt idx="6">
                        <c:v>2021</c:v>
                      </c:pt>
                    </c:strCache>
                  </c:strRef>
                </c:cat>
                <c:val>
                  <c:numRef>
                    <c:extLst>
                      <c:ext uri="{02D57815-91ED-43cb-92C2-25804820EDAC}">
                        <c15:formulaRef>
                          <c15:sqref>'T - OZZO'!$E$3:$E$9</c15:sqref>
                        </c15:formulaRef>
                      </c:ext>
                    </c:extLst>
                    <c:numCache>
                      <c:formatCode>General</c:formatCode>
                      <c:ptCount val="7"/>
                      <c:pt idx="0">
                        <c:v>3866</c:v>
                      </c:pt>
                      <c:pt idx="1">
                        <c:v>6350</c:v>
                      </c:pt>
                      <c:pt idx="2">
                        <c:v>6675</c:v>
                      </c:pt>
                      <c:pt idx="3">
                        <c:v>5095</c:v>
                      </c:pt>
                      <c:pt idx="4">
                        <c:v>5071</c:v>
                      </c:pt>
                      <c:pt idx="5">
                        <c:v>4306</c:v>
                      </c:pt>
                      <c:pt idx="6">
                        <c:v>4281</c:v>
                      </c:pt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3-D729-4E08-AF5A-91A4083A1977}"/>
                  </c:ext>
                </c:extLst>
              </c15:ser>
            </c15:filteredBarSeries>
          </c:ext>
        </c:extLst>
      </c:barChart>
      <c:catAx>
        <c:axId val="4540834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cs-CZ"/>
          </a:p>
        </c:txPr>
        <c:crossAx val="454084232"/>
        <c:crosses val="autoZero"/>
        <c:auto val="1"/>
        <c:lblAlgn val="ctr"/>
        <c:lblOffset val="100"/>
        <c:noMultiLvlLbl val="0"/>
      </c:catAx>
      <c:valAx>
        <c:axId val="454084232"/>
        <c:scaling>
          <c:orientation val="minMax"/>
        </c:scaling>
        <c:delete val="0"/>
        <c:axPos val="l"/>
        <c:numFmt formatCode="#,##0" sourceLinked="0"/>
        <c:majorTickMark val="none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cs-CZ"/>
          </a:p>
        </c:txPr>
        <c:crossAx val="454083448"/>
        <c:crosses val="autoZero"/>
        <c:crossBetween val="between"/>
      </c:valAx>
      <c:spPr>
        <a:noFill/>
        <a:ln>
          <a:solidFill>
            <a:schemeClr val="tx1"/>
          </a:solidFill>
        </a:ln>
        <a:effectLst/>
      </c:spPr>
    </c:plotArea>
    <c:legend>
      <c:legendPos val="b"/>
      <c:layout>
        <c:manualLayout>
          <c:xMode val="edge"/>
          <c:yMode val="edge"/>
          <c:x val="0.66729454202840033"/>
          <c:y val="1.9659057206708581E-2"/>
          <c:w val="0.30946989721962392"/>
          <c:h val="3.6050143441651396E-2"/>
        </c:manualLayout>
      </c:layout>
      <c:overlay val="0"/>
      <c:spPr>
        <a:solidFill>
          <a:schemeClr val="bg1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cs-CZ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2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cs-CZ"/>
    </a:p>
  </c:txPr>
  <c:externalData r:id="rId3">
    <c:autoUpdate val="0"/>
  </c:externalData>
  <c:userShapes r:id="rId4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1" i="0" u="none" strike="noStrike" kern="1200" spc="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cs-CZ" dirty="0"/>
              <a:t>Podíl jednotlivých typů zvlášť zranitelných oběti</a:t>
            </a:r>
          </a:p>
        </c:rich>
      </c:tx>
      <c:layout>
        <c:manualLayout>
          <c:xMode val="edge"/>
          <c:yMode val="edge"/>
          <c:x val="1.3246651860825092E-2"/>
          <c:y val="1.479797537231534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40" b="1" i="0" u="none" strike="noStrike" kern="1200" spc="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cs-CZ"/>
        </a:p>
      </c:txPr>
    </c:title>
    <c:autoTitleDeleted val="0"/>
    <c:view3D>
      <c:rotX val="15"/>
      <c:rotY val="60"/>
      <c:depthPercent val="100"/>
      <c:rAngAx val="0"/>
    </c:view3D>
    <c:floor>
      <c:thickness val="0"/>
      <c:spPr>
        <a:noFill/>
        <a:ln>
          <a:solidFill>
            <a:schemeClr val="tx1"/>
          </a:solidFill>
        </a:ln>
        <a:effectLst/>
        <a:scene3d>
          <a:camera prst="orthographicFront"/>
          <a:lightRig rig="threePt" dir="t"/>
        </a:scene3d>
        <a:sp3d>
          <a:contourClr>
            <a:schemeClr val="tx1"/>
          </a:contourClr>
        </a:sp3d>
      </c:spPr>
    </c:floor>
    <c:sideWall>
      <c:thickness val="0"/>
      <c:spPr>
        <a:noFill/>
        <a:ln>
          <a:solidFill>
            <a:schemeClr val="tx1"/>
          </a:solidFill>
        </a:ln>
        <a:effectLst/>
        <a:sp3d>
          <a:contourClr>
            <a:schemeClr val="tx1"/>
          </a:contourClr>
        </a:sp3d>
      </c:spPr>
    </c:sideWall>
    <c:backWall>
      <c:thickness val="0"/>
      <c:spPr>
        <a:noFill/>
        <a:ln>
          <a:solidFill>
            <a:schemeClr val="tx1"/>
          </a:solidFill>
        </a:ln>
        <a:effectLst/>
        <a:sp3d>
          <a:contourClr>
            <a:schemeClr val="tx1"/>
          </a:contourClr>
        </a:sp3d>
      </c:spPr>
    </c:backWall>
    <c:plotArea>
      <c:layout>
        <c:manualLayout>
          <c:layoutTarget val="inner"/>
          <c:xMode val="edge"/>
          <c:yMode val="edge"/>
          <c:x val="0.13749015748031496"/>
          <c:y val="0.11872213714517772"/>
          <c:w val="0.7558858469201073"/>
          <c:h val="0.7601981606498871"/>
        </c:manualLayout>
      </c:layout>
      <c:bar3DChart>
        <c:barDir val="col"/>
        <c:grouping val="standard"/>
        <c:varyColors val="0"/>
        <c:ser>
          <c:idx val="2"/>
          <c:order val="0"/>
          <c:tx>
            <c:strRef>
              <c:f>'T - typy ZZO'!$E$18</c:f>
              <c:strCache>
                <c:ptCount val="1"/>
                <c:pt idx="0">
                  <c:v>Obchod 
s lidmi/ teroristický útok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chemeClr val="tx1"/>
              </a:solidFill>
            </a:ln>
            <a:effectLst/>
            <a:sp3d>
              <a:contourClr>
                <a:schemeClr val="tx1"/>
              </a:contourClr>
            </a:sp3d>
          </c:spPr>
          <c:invertIfNegative val="0"/>
          <c:cat>
            <c:strRef>
              <c:f>'T - typy ZZO'!$A$19:$A$25</c:f>
              <c:strCache>
                <c:ptCount val="7"/>
                <c:pt idx="0">
                  <c:v>2. pol. 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</c:strCache>
              <c:extLst/>
            </c:strRef>
          </c:cat>
          <c:val>
            <c:numRef>
              <c:f>'T - typy ZZO'!$E$19:$E$25</c:f>
              <c:numCache>
                <c:formatCode>0.00</c:formatCode>
                <c:ptCount val="7"/>
                <c:pt idx="0">
                  <c:v>8.9463220675944335</c:v>
                </c:pt>
                <c:pt idx="1">
                  <c:v>3.5971223021582732</c:v>
                </c:pt>
                <c:pt idx="2">
                  <c:v>2.5220680958385877</c:v>
                </c:pt>
                <c:pt idx="3">
                  <c:v>2.9850746268656714</c:v>
                </c:pt>
                <c:pt idx="4">
                  <c:v>1.6638935108153077</c:v>
                </c:pt>
                <c:pt idx="5">
                  <c:v>8.0145719489981779</c:v>
                </c:pt>
                <c:pt idx="6">
                  <c:v>3.9344262295081971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0-F83C-41E2-AECC-224E554C8685}"/>
            </c:ext>
          </c:extLst>
        </c:ser>
        <c:ser>
          <c:idx val="0"/>
          <c:order val="1"/>
          <c:tx>
            <c:strRef>
              <c:f>'T - typy ZZO'!$D$18</c:f>
              <c:strCache>
                <c:ptCount val="1"/>
                <c:pt idx="0">
                  <c:v>Hendikep</c:v>
                </c:pt>
              </c:strCache>
            </c:strRef>
          </c:tx>
          <c:spPr>
            <a:solidFill>
              <a:srgbClr val="FF00FF"/>
            </a:solidFill>
            <a:ln>
              <a:solidFill>
                <a:schemeClr val="tx1"/>
              </a:solidFill>
            </a:ln>
            <a:effectLst/>
            <a:sp3d>
              <a:contourClr>
                <a:schemeClr val="tx1"/>
              </a:contourClr>
            </a:sp3d>
          </c:spPr>
          <c:invertIfNegative val="0"/>
          <c:cat>
            <c:strRef>
              <c:f>'T - typy ZZO'!$A$19:$A$25</c:f>
              <c:strCache>
                <c:ptCount val="7"/>
                <c:pt idx="0">
                  <c:v>2. pol. 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</c:strCache>
              <c:extLst/>
            </c:strRef>
          </c:cat>
          <c:val>
            <c:numRef>
              <c:f>'T - typy ZZO'!$D$19:$D$25</c:f>
              <c:numCache>
                <c:formatCode>0.00</c:formatCode>
                <c:ptCount val="7"/>
                <c:pt idx="0">
                  <c:v>9.1451292246520879</c:v>
                </c:pt>
                <c:pt idx="1">
                  <c:v>6.8345323741007196</c:v>
                </c:pt>
                <c:pt idx="2">
                  <c:v>8.9533417402269855</c:v>
                </c:pt>
                <c:pt idx="3">
                  <c:v>11.111111111111111</c:v>
                </c:pt>
                <c:pt idx="4">
                  <c:v>9.1514143094841938</c:v>
                </c:pt>
                <c:pt idx="5">
                  <c:v>16.211293260473589</c:v>
                </c:pt>
                <c:pt idx="6">
                  <c:v>14.426229508196723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1-F83C-41E2-AECC-224E554C8685}"/>
            </c:ext>
          </c:extLst>
        </c:ser>
        <c:ser>
          <c:idx val="3"/>
          <c:order val="2"/>
          <c:tx>
            <c:strRef>
              <c:f>'T - typy ZZO'!$F$18</c:f>
              <c:strCache>
                <c:ptCount val="1"/>
                <c:pt idx="0">
                  <c:v>Násilná 
a sexuální TČ</c:v>
                </c:pt>
              </c:strCache>
            </c:strRef>
          </c:tx>
          <c:spPr>
            <a:solidFill>
              <a:srgbClr val="FF0000"/>
            </a:solidFill>
            <a:ln>
              <a:solidFill>
                <a:schemeClr val="tx1"/>
              </a:solidFill>
            </a:ln>
            <a:effectLst/>
            <a:sp3d>
              <a:contourClr>
                <a:schemeClr val="tx1"/>
              </a:contourClr>
            </a:sp3d>
          </c:spPr>
          <c:invertIfNegative val="0"/>
          <c:cat>
            <c:strRef>
              <c:f>'T - typy ZZO'!$A$19:$A$25</c:f>
              <c:strCache>
                <c:ptCount val="7"/>
                <c:pt idx="0">
                  <c:v>2. pol. 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</c:strCache>
              <c:extLst/>
            </c:strRef>
          </c:cat>
          <c:val>
            <c:numRef>
              <c:f>'T - typy ZZO'!$F$19:$F$25</c:f>
              <c:numCache>
                <c:formatCode>0.00</c:formatCode>
                <c:ptCount val="7"/>
                <c:pt idx="0">
                  <c:v>14.314115308151093</c:v>
                </c:pt>
                <c:pt idx="1">
                  <c:v>24.46043165467626</c:v>
                </c:pt>
                <c:pt idx="2">
                  <c:v>22.446406052963429</c:v>
                </c:pt>
                <c:pt idx="3">
                  <c:v>20.066334991708125</c:v>
                </c:pt>
                <c:pt idx="4">
                  <c:v>19.633943427620633</c:v>
                </c:pt>
                <c:pt idx="5">
                  <c:v>30.783242258652095</c:v>
                </c:pt>
                <c:pt idx="6">
                  <c:v>21.639344262295083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2-F83C-41E2-AECC-224E554C8685}"/>
            </c:ext>
          </c:extLst>
        </c:ser>
        <c:ser>
          <c:idx val="1"/>
          <c:order val="3"/>
          <c:tx>
            <c:strRef>
              <c:f>'T - typy ZZO'!$B$18</c:f>
              <c:strCache>
                <c:ptCount val="1"/>
                <c:pt idx="0">
                  <c:v>Dítě (Mládež)</c:v>
                </c:pt>
              </c:strCache>
            </c:strRef>
          </c:tx>
          <c:spPr>
            <a:solidFill>
              <a:srgbClr val="33CC33"/>
            </a:solidFill>
            <a:ln>
              <a:solidFill>
                <a:schemeClr val="tx1"/>
              </a:solidFill>
            </a:ln>
            <a:effectLst/>
            <a:sp3d>
              <a:contourClr>
                <a:schemeClr val="tx1"/>
              </a:contourClr>
            </a:sp3d>
          </c:spPr>
          <c:invertIfNegative val="0"/>
          <c:cat>
            <c:strRef>
              <c:f>'T - typy ZZO'!$A$19:$A$25</c:f>
              <c:strCache>
                <c:ptCount val="7"/>
                <c:pt idx="0">
                  <c:v>2. pol. 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</c:strCache>
              <c:extLst/>
            </c:strRef>
          </c:cat>
          <c:val>
            <c:numRef>
              <c:f>'T - typy ZZO'!$B$19:$B$25</c:f>
              <c:numCache>
                <c:formatCode>0.00</c:formatCode>
                <c:ptCount val="7"/>
                <c:pt idx="0">
                  <c:v>47.316103379721667</c:v>
                </c:pt>
                <c:pt idx="1">
                  <c:v>38.848920863309353</c:v>
                </c:pt>
                <c:pt idx="2">
                  <c:v>34.300126103404793</c:v>
                </c:pt>
                <c:pt idx="3">
                  <c:v>39.63515754560531</c:v>
                </c:pt>
                <c:pt idx="4">
                  <c:v>39.767054908485854</c:v>
                </c:pt>
                <c:pt idx="5">
                  <c:v>30.601092896174865</c:v>
                </c:pt>
                <c:pt idx="6">
                  <c:v>32.622950819672134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3-F83C-41E2-AECC-224E554C8685}"/>
            </c:ext>
          </c:extLst>
        </c:ser>
        <c:ser>
          <c:idx val="4"/>
          <c:order val="4"/>
          <c:tx>
            <c:strRef>
              <c:f>'T - typy ZZO'!$C$18</c:f>
              <c:strCache>
                <c:ptCount val="1"/>
                <c:pt idx="0">
                  <c:v>Senior</c:v>
                </c:pt>
              </c:strCache>
            </c:strRef>
          </c:tx>
          <c:spPr>
            <a:solidFill>
              <a:srgbClr val="003300"/>
            </a:solidFill>
            <a:ln>
              <a:solidFill>
                <a:schemeClr val="tx1"/>
              </a:solidFill>
            </a:ln>
            <a:effectLst/>
            <a:sp3d>
              <a:contourClr>
                <a:schemeClr val="tx1"/>
              </a:contourClr>
            </a:sp3d>
          </c:spPr>
          <c:invertIfNegative val="0"/>
          <c:cat>
            <c:strRef>
              <c:f>'T - typy ZZO'!$A$19:$A$25</c:f>
              <c:strCache>
                <c:ptCount val="7"/>
                <c:pt idx="0">
                  <c:v>2. pol. 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</c:strCache>
              <c:extLst/>
            </c:strRef>
          </c:cat>
          <c:val>
            <c:numRef>
              <c:f>'T - typy ZZO'!$C$19:$C$25</c:f>
              <c:numCache>
                <c:formatCode>0.00</c:formatCode>
                <c:ptCount val="7"/>
                <c:pt idx="0">
                  <c:v>38.966202783300197</c:v>
                </c:pt>
                <c:pt idx="1">
                  <c:v>40.407673860911267</c:v>
                </c:pt>
                <c:pt idx="2">
                  <c:v>45.649432534678439</c:v>
                </c:pt>
                <c:pt idx="3">
                  <c:v>41.459369817578775</c:v>
                </c:pt>
                <c:pt idx="4">
                  <c:v>42.429284525790351</c:v>
                </c:pt>
                <c:pt idx="5">
                  <c:v>42.622950819672127</c:v>
                </c:pt>
                <c:pt idx="6">
                  <c:v>43.114754098360656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4-F83C-41E2-AECC-224E554C86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454080312"/>
        <c:axId val="454081488"/>
        <c:axId val="453556920"/>
        <c:extLst/>
      </c:bar3DChart>
      <c:catAx>
        <c:axId val="45408031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cs-CZ"/>
          </a:p>
        </c:txPr>
        <c:crossAx val="454081488"/>
        <c:crosses val="autoZero"/>
        <c:auto val="1"/>
        <c:lblAlgn val="ctr"/>
        <c:lblOffset val="100"/>
        <c:noMultiLvlLbl val="0"/>
      </c:catAx>
      <c:valAx>
        <c:axId val="4540814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numFmt formatCode="General" sourceLinked="0"/>
        <c:majorTickMark val="none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cs-CZ"/>
          </a:p>
        </c:txPr>
        <c:crossAx val="454080312"/>
        <c:crosses val="autoZero"/>
        <c:crossBetween val="between"/>
      </c:valAx>
      <c:serAx>
        <c:axId val="45355692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/>
              </a:solidFill>
              <a:round/>
            </a:ln>
            <a:effectLst/>
          </c:spPr>
        </c:majorGridlines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1" i="0" u="none" strike="noStrike" kern="1200" baseline="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cs-CZ"/>
          </a:p>
        </c:txPr>
        <c:crossAx val="454081488"/>
        <c:crosses val="autoZero"/>
      </c:ser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 sz="1200" b="1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pPr>
      <a:endParaRPr lang="cs-CZ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0.83578</cdr:x>
      <cdr:y>0.94901</cdr:y>
    </cdr:from>
    <cdr:to>
      <cdr:x>1</cdr:x>
      <cdr:y>0.99041</cdr:y>
    </cdr:to>
    <cdr:sp macro="" textlink="">
      <cdr:nvSpPr>
        <cdr:cNvPr id="2" name="TextovéPole 1"/>
        <cdr:cNvSpPr txBox="1"/>
      </cdr:nvSpPr>
      <cdr:spPr>
        <a:xfrm xmlns:a="http://schemas.openxmlformats.org/drawingml/2006/main">
          <a:off x="7775864" y="5706642"/>
          <a:ext cx="1527848" cy="24894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cs-CZ" sz="1100" i="1">
              <a:latin typeface="Arial" panose="020B0604020202020204" pitchFamily="34" charset="0"/>
              <a:cs typeface="Arial" panose="020B0604020202020204" pitchFamily="34" charset="0"/>
            </a:rPr>
            <a:t>Zdroj dat: MOB </a:t>
          </a:r>
          <a:r>
            <a:rPr lang="cs-CZ" sz="1100" i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2021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0.83578</cdr:x>
      <cdr:y>0.94901</cdr:y>
    </cdr:from>
    <cdr:to>
      <cdr:x>1</cdr:x>
      <cdr:y>0.99041</cdr:y>
    </cdr:to>
    <cdr:sp macro="" textlink="">
      <cdr:nvSpPr>
        <cdr:cNvPr id="2" name="TextovéPole 1"/>
        <cdr:cNvSpPr txBox="1"/>
      </cdr:nvSpPr>
      <cdr:spPr>
        <a:xfrm xmlns:a="http://schemas.openxmlformats.org/drawingml/2006/main">
          <a:off x="7775864" y="5706642"/>
          <a:ext cx="1527848" cy="24894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cs-CZ" sz="1100" i="1">
              <a:latin typeface="Arial" panose="020B0604020202020204" pitchFamily="34" charset="0"/>
              <a:cs typeface="Arial" panose="020B0604020202020204" pitchFamily="34" charset="0"/>
            </a:rPr>
            <a:t>Zdroj dat: MOB </a:t>
          </a:r>
          <a:r>
            <a:rPr lang="cs-CZ" sz="1100" i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2021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0.83696</cdr:x>
      <cdr:y>0.94727</cdr:y>
    </cdr:from>
    <cdr:to>
      <cdr:x>1</cdr:x>
      <cdr:y>0.98866</cdr:y>
    </cdr:to>
    <cdr:sp macro="" textlink="">
      <cdr:nvSpPr>
        <cdr:cNvPr id="2" name="TextovéPole 1"/>
        <cdr:cNvSpPr txBox="1"/>
      </cdr:nvSpPr>
      <cdr:spPr>
        <a:xfrm xmlns:a="http://schemas.openxmlformats.org/drawingml/2006/main">
          <a:off x="7774406" y="5668108"/>
          <a:ext cx="1514504" cy="24767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cs-CZ" sz="1100" i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Zdroj dat: MOB 2021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0.83692</cdr:x>
      <cdr:y>0.95389</cdr:y>
    </cdr:from>
    <cdr:to>
      <cdr:x>1</cdr:x>
      <cdr:y>0.99523</cdr:y>
    </cdr:to>
    <cdr:sp macro="" textlink="">
      <cdr:nvSpPr>
        <cdr:cNvPr id="2" name="TextovéPole 1"/>
        <cdr:cNvSpPr txBox="1"/>
      </cdr:nvSpPr>
      <cdr:spPr>
        <a:xfrm xmlns:a="http://schemas.openxmlformats.org/drawingml/2006/main">
          <a:off x="7772400" y="5714999"/>
          <a:ext cx="1514475" cy="24765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cs-CZ" sz="1100" i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Zdroj dat: MOB 2021</a:t>
          </a:r>
        </a:p>
      </cdr:txBody>
    </cdr:sp>
  </cdr:relSizeAnchor>
  <cdr:relSizeAnchor xmlns:cdr="http://schemas.openxmlformats.org/drawingml/2006/chartDrawing">
    <cdr:from>
      <cdr:x>0.05983</cdr:x>
      <cdr:y>0.10069</cdr:y>
    </cdr:from>
    <cdr:to>
      <cdr:x>0.22291</cdr:x>
      <cdr:y>0.14203</cdr:y>
    </cdr:to>
    <cdr:sp macro="" textlink="">
      <cdr:nvSpPr>
        <cdr:cNvPr id="3" name="TextovéPole 1"/>
        <cdr:cNvSpPr txBox="1"/>
      </cdr:nvSpPr>
      <cdr:spPr>
        <a:xfrm xmlns:a="http://schemas.openxmlformats.org/drawingml/2006/main">
          <a:off x="555625" y="603250"/>
          <a:ext cx="1514504" cy="24767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cs-CZ" sz="1000" b="1" i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(%)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03EB18-A4CC-4905-94DE-04F2974CB6DE}" type="datetimeFigureOut">
              <a:rPr lang="cs-CZ" smtClean="0"/>
              <a:t>20.09.2022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19871B-EA35-4E33-BABA-1DC16419671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8356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hyperlink" Target="https://twitter.com/ProbackaCz" TargetMode="External"/><Relationship Id="rId5" Type="http://schemas.openxmlformats.org/officeDocument/2006/relationships/image" Target="../media/image5.png"/><Relationship Id="rId4" Type="http://schemas.openxmlformats.org/officeDocument/2006/relationships/hyperlink" Target="https://www.facebook.com/probacka" TargetMode="Externa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="1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FF340-AC77-4CA9-9A91-24B430201196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CB01F-3528-436A-9972-9FC758C40D0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45959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bsah variant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772816"/>
            <a:ext cx="8229600" cy="1080120"/>
          </a:xfrm>
        </p:spPr>
        <p:txBody>
          <a:bodyPr/>
          <a:lstStyle>
            <a:lvl1pPr>
              <a:defRPr b="1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3068959"/>
            <a:ext cx="8229600" cy="3240000"/>
          </a:xfrm>
        </p:spPr>
        <p:txBody>
          <a:bodyPr/>
          <a:lstStyle/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FF340-AC77-4CA9-9A91-24B430201196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CB01F-3528-436A-9972-9FC758C40D0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536" y="6498000"/>
            <a:ext cx="1880929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5524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bsah variant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FF340-AC77-4CA9-9A91-24B430201196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CB01F-3528-436A-9972-9FC758C40D0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536" y="6498000"/>
            <a:ext cx="1880929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4880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Obsah variant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772816"/>
            <a:ext cx="8229600" cy="1080000"/>
          </a:xfrm>
        </p:spPr>
        <p:txBody>
          <a:bodyPr/>
          <a:lstStyle>
            <a:lvl1pPr>
              <a:defRPr b="1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3068959"/>
            <a:ext cx="4039200" cy="324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3068959"/>
            <a:ext cx="4039200" cy="324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FF340-AC77-4CA9-9A91-24B430201196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CB01F-3528-436A-9972-9FC758C40D0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536" y="6498000"/>
            <a:ext cx="1880929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4610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Obsah varianta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484784"/>
            <a:ext cx="8229600" cy="864096"/>
          </a:xfrm>
        </p:spPr>
        <p:txBody>
          <a:bodyPr/>
          <a:lstStyle>
            <a:lvl1pPr>
              <a:defRPr b="1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2492896"/>
            <a:ext cx="4039200" cy="86409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7544" y="3428999"/>
            <a:ext cx="4039200" cy="26971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4008" y="2492896"/>
            <a:ext cx="4042793" cy="86409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4009" y="3428999"/>
            <a:ext cx="4042792" cy="26971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FF340-AC77-4CA9-9A91-24B430201196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CB01F-3528-436A-9972-9FC758C40D0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536" y="6498000"/>
            <a:ext cx="1880929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871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Obsah varianta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628800"/>
            <a:ext cx="8229600" cy="1144800"/>
          </a:xfrm>
        </p:spPr>
        <p:txBody>
          <a:bodyPr/>
          <a:lstStyle>
            <a:lvl1pPr>
              <a:defRPr b="1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FF340-AC77-4CA9-9A91-24B430201196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CB01F-3528-436A-9972-9FC758C40D0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536" y="6498000"/>
            <a:ext cx="1880929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553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Obsah varianta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FF340-AC77-4CA9-9A91-24B430201196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CB01F-3528-436A-9972-9FC758C40D0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536" y="6498000"/>
            <a:ext cx="1880929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656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varianta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3" y="1556792"/>
            <a:ext cx="3009600" cy="115212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63888" y="1556792"/>
            <a:ext cx="5133600" cy="456937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7543" y="2708920"/>
            <a:ext cx="3009600" cy="341724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dirty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FF340-AC77-4CA9-9A91-24B430201196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CB01F-3528-436A-9972-9FC758C40D0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536" y="6498000"/>
            <a:ext cx="1880929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5803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sah varianta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63688" y="1628799"/>
            <a:ext cx="5486400" cy="30987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FF340-AC77-4CA9-9A91-24B430201196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CB01F-3528-436A-9972-9FC758C40D0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536" y="6498000"/>
            <a:ext cx="1880929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50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Závěrečný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="1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FF340-AC77-4CA9-9A91-24B430201196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CB01F-3528-436A-9972-9FC758C40D0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3443" y="5863878"/>
            <a:ext cx="2257115" cy="432000"/>
          </a:xfrm>
          <a:prstGeom prst="rect">
            <a:avLst/>
          </a:prstGeom>
        </p:spPr>
      </p:pic>
      <p:pic>
        <p:nvPicPr>
          <p:cNvPr id="9" name="Obrázek 8">
            <a:hlinkClick r:id="rId4"/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0000" y="6295878"/>
            <a:ext cx="252000" cy="252000"/>
          </a:xfrm>
          <a:prstGeom prst="rect">
            <a:avLst/>
          </a:prstGeom>
        </p:spPr>
      </p:pic>
      <p:pic>
        <p:nvPicPr>
          <p:cNvPr id="10" name="Obrázek 9">
            <a:hlinkClick r:id="rId6"/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6475" y="6295878"/>
            <a:ext cx="252000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318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A91C7-1E58-4DED-83FE-A192589D7134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C584-A208-4FEA-BE20-C53E22DE3C1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03208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A91C7-1E58-4DED-83FE-A192589D7134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C584-A208-4FEA-BE20-C53E22DE3C1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28858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A91C7-1E58-4DED-83FE-A192589D7134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C584-A208-4FEA-BE20-C53E22DE3C1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11255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A91C7-1E58-4DED-83FE-A192589D7134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C584-A208-4FEA-BE20-C53E22DE3C1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842993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A91C7-1E58-4DED-83FE-A192589D7134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C584-A208-4FEA-BE20-C53E22DE3C1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12340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A91C7-1E58-4DED-83FE-A192589D7134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C584-A208-4FEA-BE20-C53E22DE3C1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50883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988840"/>
            <a:ext cx="8229600" cy="3384376"/>
          </a:xfrm>
        </p:spPr>
        <p:txBody>
          <a:bodyPr/>
          <a:lstStyle>
            <a:lvl1pPr>
              <a:defRPr b="1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A91C7-1E58-4DED-83FE-A192589D7134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C584-A208-4FEA-BE20-C53E22DE3C1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68199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A91C7-1E58-4DED-83FE-A192589D7134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C584-A208-4FEA-BE20-C53E22DE3C1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565987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A91C7-1E58-4DED-83FE-A192589D7134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C584-A208-4FEA-BE20-C53E22DE3C1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6918486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dirty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A91C7-1E58-4DED-83FE-A192589D7134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C584-A208-4FEA-BE20-C53E22DE3C1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213413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A91C7-1E58-4DED-83FE-A192589D7134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C584-A208-4FEA-BE20-C53E22DE3C1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0427653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A91C7-1E58-4DED-83FE-A192589D7134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EC584-A208-4FEA-BE20-C53E22DE3C1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3777643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="1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2983D-6A45-4ECC-88E1-F608A8525A55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1E6D6-3770-45B5-BDE1-6DE81CB5B44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494895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bsah varianta 1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2983D-6A45-4ECC-88E1-F608A8525A55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1E6D6-3770-45B5-BDE1-6DE81CB5B447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58000"/>
            <a:ext cx="2986884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88508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bsah varianta 2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2983D-6A45-4ECC-88E1-F608A8525A55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1E6D6-3770-45B5-BDE1-6DE81CB5B447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58000"/>
            <a:ext cx="2986884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91414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Obsah varianta 3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dirty="0"/>
              <a:t>Kliknutím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2983D-6A45-4ECC-88E1-F608A8525A55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1E6D6-3770-45B5-BDE1-6DE81CB5B447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58000"/>
            <a:ext cx="2986884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7273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Obsah varianta 4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2983D-6A45-4ECC-88E1-F608A8525A55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1E6D6-3770-45B5-BDE1-6DE81CB5B447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58000"/>
            <a:ext cx="2986884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80349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Obsah varianta 5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2983D-6A45-4ECC-88E1-F608A8525A55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1E6D6-3770-45B5-BDE1-6DE81CB5B447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58000"/>
            <a:ext cx="2986884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14884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Obsah varianta 6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2983D-6A45-4ECC-88E1-F608A8525A55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1E6D6-3770-45B5-BDE1-6DE81CB5B447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58000"/>
            <a:ext cx="2986884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635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varianta 7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2983D-6A45-4ECC-88E1-F608A8525A55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1E6D6-3770-45B5-BDE1-6DE81CB5B447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58000"/>
            <a:ext cx="2986884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5624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sah varianta 8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24"/>
            <a:ext cx="9144000" cy="6858001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2983D-6A45-4ECC-88E1-F608A8525A55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1E6D6-3770-45B5-BDE1-6DE81CB5B447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58000"/>
            <a:ext cx="2986884" cy="9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79476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Závěrečný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536" y="6498000"/>
            <a:ext cx="1880929" cy="36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="1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b="1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2983D-6A45-4ECC-88E1-F608A8525A55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D1E6D6-3770-45B5-BDE1-6DE81CB5B447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0512" y="6309272"/>
            <a:ext cx="252000" cy="25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3443" y="5877272"/>
            <a:ext cx="2257115" cy="4320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462" y="6309272"/>
            <a:ext cx="252000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046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slideLayout" Target="../slideLayouts/slideLayout22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3FF340-AC77-4CA9-9A91-24B430201196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CB01F-3528-436A-9972-9FC758C40D0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7764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8" r:id="rId10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7A91C7-1E58-4DED-83FE-A192589D7134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6EC584-A208-4FEA-BE20-C53E22DE3C1D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4318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82" r:id="rId7"/>
    <p:sldLayoutId id="2147483677" r:id="rId8"/>
    <p:sldLayoutId id="2147483678" r:id="rId9"/>
    <p:sldLayoutId id="2147483679" r:id="rId10"/>
    <p:sldLayoutId id="2147483680" r:id="rId11"/>
    <p:sldLayoutId id="214748368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12983D-6A45-4ECC-88E1-F608A8525A55}" type="datetimeFigureOut">
              <a:rPr lang="cs-CZ" smtClean="0"/>
              <a:t>20.09.2022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D1E6D6-3770-45B5-BDE1-6DE81CB5B44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5997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9" r:id="rId10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Základní informace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2852816"/>
            <a:ext cx="5328592" cy="3456143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cs-CZ" sz="1800" b="1" dirty="0"/>
              <a:t>Probační a mediační služba </a:t>
            </a:r>
            <a:r>
              <a:rPr lang="cs-CZ" sz="1800" dirty="0"/>
              <a:t>je organizační složka </a:t>
            </a:r>
            <a:r>
              <a:rPr lang="cs-CZ" sz="1800" b="1" dirty="0"/>
              <a:t>Ministerstva spravedlnosti ČR </a:t>
            </a:r>
            <a:r>
              <a:rPr lang="cs-CZ" sz="1800" dirty="0"/>
              <a:t>v oblasti </a:t>
            </a:r>
            <a:r>
              <a:rPr lang="cs-CZ" sz="1800" b="1" dirty="0"/>
              <a:t>trestní justice </a:t>
            </a:r>
          </a:p>
          <a:p>
            <a:pPr marL="0" indent="0">
              <a:buNone/>
            </a:pPr>
            <a:endParaRPr lang="cs-CZ" sz="1800" b="1" dirty="0"/>
          </a:p>
          <a:p>
            <a:pPr marL="0" indent="0">
              <a:buNone/>
            </a:pPr>
            <a:r>
              <a:rPr lang="cs-CZ" sz="1800" b="1" dirty="0"/>
              <a:t>Právní rámec:</a:t>
            </a:r>
          </a:p>
          <a:p>
            <a:r>
              <a:rPr lang="cs-CZ" sz="1800" dirty="0"/>
              <a:t>činnost je upravena </a:t>
            </a:r>
            <a:r>
              <a:rPr lang="cs-CZ" sz="1800" b="1" dirty="0"/>
              <a:t>zákonem č. 257/ 2000 Sb., </a:t>
            </a:r>
          </a:p>
          <a:p>
            <a:r>
              <a:rPr lang="cs-CZ" sz="1800" b="1" dirty="0"/>
              <a:t>trestní zákoník, trestní řád, </a:t>
            </a:r>
          </a:p>
          <a:p>
            <a:r>
              <a:rPr lang="cs-CZ" sz="1800" b="1" dirty="0"/>
              <a:t>zákon č. 218/2003 Sb., </a:t>
            </a:r>
            <a:r>
              <a:rPr lang="cs-CZ" sz="1800" dirty="0"/>
              <a:t>o odpovědnosti mládeže za protiprávní činy a soudnictví ve věcech mládeže (o soudnictví ve věcech mládeže)</a:t>
            </a:r>
          </a:p>
          <a:p>
            <a:r>
              <a:rPr lang="cs-CZ" sz="1800" dirty="0"/>
              <a:t>v oblasti práce s obětí </a:t>
            </a:r>
            <a:r>
              <a:rPr lang="cs-CZ" sz="1800" b="1" dirty="0"/>
              <a:t>zákonem č. 45/2013 Sb., subjekt zapsaný v registru poskytovatelů pomoci obětem TČ</a:t>
            </a:r>
          </a:p>
          <a:p>
            <a:pPr marL="0" indent="0">
              <a:buNone/>
            </a:pPr>
            <a:endParaRPr lang="cs-CZ" sz="1800" b="1" dirty="0"/>
          </a:p>
          <a:p>
            <a:pPr marL="0" indent="0">
              <a:buNone/>
            </a:pPr>
            <a:r>
              <a:rPr lang="cs-CZ" sz="1800" dirty="0"/>
              <a:t>Služba dostupná plošně v celém Česku – </a:t>
            </a:r>
            <a:r>
              <a:rPr lang="cs-CZ" sz="1800" b="1" dirty="0"/>
              <a:t>v každém soudním okrese 1 středisko </a:t>
            </a:r>
          </a:p>
          <a:p>
            <a:pPr marL="0" indent="0">
              <a:buNone/>
            </a:pPr>
            <a:endParaRPr lang="cs-CZ" sz="1800" b="1" dirty="0"/>
          </a:p>
          <a:p>
            <a:pPr marL="0" indent="0">
              <a:buNone/>
            </a:pPr>
            <a:r>
              <a:rPr lang="cs-CZ" sz="1800" dirty="0"/>
              <a:t>celkem </a:t>
            </a:r>
            <a:r>
              <a:rPr lang="cs-CZ" sz="1800" b="1" dirty="0"/>
              <a:t>v 74 středisek </a:t>
            </a:r>
            <a:r>
              <a:rPr lang="cs-CZ" sz="1800" dirty="0"/>
              <a:t>a </a:t>
            </a:r>
            <a:r>
              <a:rPr lang="cs-CZ" sz="1800" b="1" dirty="0"/>
              <a:t>2 detašovaná pracoviště</a:t>
            </a:r>
          </a:p>
          <a:p>
            <a:pPr marL="0" indent="0">
              <a:buNone/>
            </a:pPr>
            <a:r>
              <a:rPr lang="cs-CZ" sz="1800" b="1" dirty="0"/>
              <a:t> </a:t>
            </a:r>
          </a:p>
          <a:p>
            <a:pPr marL="0" indent="0">
              <a:buNone/>
            </a:pPr>
            <a:r>
              <a:rPr lang="cs-CZ" sz="1800" dirty="0"/>
              <a:t>při střediscích působí </a:t>
            </a:r>
            <a:r>
              <a:rPr lang="cs-CZ" sz="1800" b="1" dirty="0"/>
              <a:t>30 poraden pro oběti </a:t>
            </a:r>
            <a:r>
              <a:rPr lang="cs-CZ" sz="1800" dirty="0"/>
              <a:t>(využití 2% peněžních prostředků z majetkových trestních sankcí uložených v trestním řízení podle </a:t>
            </a:r>
            <a:r>
              <a:rPr lang="cs-CZ" sz="1800" b="1" dirty="0"/>
              <a:t>zákona č. 59/2017 Sb.</a:t>
            </a:r>
            <a:r>
              <a:rPr lang="cs-CZ" sz="1800" dirty="0"/>
              <a:t>)</a:t>
            </a:r>
          </a:p>
          <a:p>
            <a:pPr marL="0" indent="0">
              <a:buNone/>
            </a:pPr>
            <a:endParaRPr lang="cs-CZ" sz="1800" b="1" dirty="0"/>
          </a:p>
          <a:p>
            <a:pPr marL="0" indent="0">
              <a:buNone/>
            </a:pPr>
            <a:endParaRPr lang="cs-CZ" sz="1800" b="1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2808" y="3413745"/>
            <a:ext cx="3024336" cy="1764195"/>
          </a:xfrm>
        </p:spPr>
      </p:pic>
    </p:spTree>
    <p:extLst>
      <p:ext uri="{BB962C8B-B14F-4D97-AF65-F5344CB8AC3E}">
        <p14:creationId xmlns:p14="http://schemas.microsoft.com/office/powerpoint/2010/main" val="21857386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>
            <a:extLst>
              <a:ext uri="{FF2B5EF4-FFF2-40B4-BE49-F238E27FC236}">
                <a16:creationId xmlns:a16="http://schemas.microsoft.com/office/drawing/2014/main" id="{E4FDC8BD-AC66-4A4E-AF50-FA1496C3F3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080120"/>
          </a:xfrm>
        </p:spPr>
        <p:txBody>
          <a:bodyPr>
            <a:normAutofit fontScale="90000"/>
          </a:bodyPr>
          <a:lstStyle/>
          <a:p>
            <a:r>
              <a:rPr lang="cs-CZ" sz="4000" dirty="0"/>
              <a:t>Pomoc obětem podle </a:t>
            </a:r>
            <a:r>
              <a:rPr lang="pl-PL" sz="4000" dirty="0"/>
              <a:t>zákona č. 45/2013 Sb. a zákona č. 257/2000</a:t>
            </a:r>
            <a:r>
              <a:rPr lang="pl-PL" dirty="0"/>
              <a:t> Sb.</a:t>
            </a:r>
            <a:endParaRPr lang="cs-CZ" dirty="0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F9D2BBC7-045E-45EF-9641-9719CE42AE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b="1" dirty="0"/>
              <a:t>Navázání spolupráce </a:t>
            </a:r>
          </a:p>
          <a:p>
            <a:pPr algn="just"/>
            <a:r>
              <a:rPr lang="cs-CZ" dirty="0"/>
              <a:t>oslovení oběti při práci s pachatelem </a:t>
            </a:r>
          </a:p>
          <a:p>
            <a:pPr algn="just"/>
            <a:r>
              <a:rPr lang="cs-CZ" dirty="0"/>
              <a:t>oběť se na Službu obrací sama</a:t>
            </a:r>
          </a:p>
          <a:p>
            <a:pPr algn="just"/>
            <a:endParaRPr lang="cs-CZ" dirty="0"/>
          </a:p>
          <a:p>
            <a:pPr marL="0" indent="0" algn="just">
              <a:buNone/>
            </a:pPr>
            <a:r>
              <a:rPr lang="cs-CZ" b="1" dirty="0"/>
              <a:t>Poskytnutí podpory </a:t>
            </a:r>
          </a:p>
          <a:p>
            <a:pPr algn="just"/>
            <a:r>
              <a:rPr lang="cs-CZ" dirty="0"/>
              <a:t>ve všech fázích trestního řízení</a:t>
            </a:r>
          </a:p>
          <a:p>
            <a:pPr algn="just"/>
            <a:r>
              <a:rPr lang="cs-CZ" dirty="0"/>
              <a:t>mimo trestní řízení</a:t>
            </a:r>
          </a:p>
        </p:txBody>
      </p:sp>
    </p:spTree>
    <p:extLst>
      <p:ext uri="{BB962C8B-B14F-4D97-AF65-F5344CB8AC3E}">
        <p14:creationId xmlns:p14="http://schemas.microsoft.com/office/powerpoint/2010/main" val="32884939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152128"/>
          </a:xfrm>
        </p:spPr>
        <p:txBody>
          <a:bodyPr>
            <a:normAutofit fontScale="90000"/>
          </a:bodyPr>
          <a:lstStyle/>
          <a:p>
            <a:r>
              <a:rPr lang="cs-CZ" sz="4000" dirty="0"/>
              <a:t>Podle zákona č. 45/2013 Sb., o obětech trestných činů nabízíme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04864"/>
            <a:ext cx="4038600" cy="3921299"/>
          </a:xfrm>
        </p:spPr>
        <p:txBody>
          <a:bodyPr>
            <a:normAutofit fontScale="70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b="1" dirty="0"/>
              <a:t>psychosociální podporu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b="1" dirty="0"/>
          </a:p>
          <a:p>
            <a:pPr>
              <a:buFont typeface="Wingdings" panose="05000000000000000000" pitchFamily="2" charset="2"/>
              <a:buChar char="Ø"/>
            </a:pPr>
            <a:r>
              <a:rPr lang="cs-CZ" b="1" dirty="0"/>
              <a:t>zprostředkování restorativních programů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b="1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cs-CZ" b="1" dirty="0"/>
              <a:t>mediace </a:t>
            </a:r>
            <a:r>
              <a:rPr lang="cs-CZ" dirty="0"/>
              <a:t>mezi obětí a  pachatelem  za přítomnosti zkušeného mediátora</a:t>
            </a:r>
          </a:p>
          <a:p>
            <a:pPr lvl="1">
              <a:buFont typeface="Wingdings" panose="05000000000000000000" pitchFamily="2" charset="2"/>
              <a:buChar char="Ø"/>
            </a:pPr>
            <a:r>
              <a:rPr lang="cs-CZ" b="1" dirty="0"/>
              <a:t>restorativní skupinové konference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cs-CZ" b="1" dirty="0"/>
          </a:p>
          <a:p>
            <a:pPr>
              <a:buFont typeface="Wingdings" panose="05000000000000000000" pitchFamily="2" charset="2"/>
              <a:buChar char="Ø"/>
            </a:pPr>
            <a:r>
              <a:rPr lang="cs-CZ" b="1" dirty="0"/>
              <a:t>zprostředkování dohody o náhradě škody 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471147" y="2240867"/>
            <a:ext cx="4038600" cy="3849291"/>
          </a:xfrm>
        </p:spPr>
        <p:txBody>
          <a:bodyPr>
            <a:normAutofit fontScale="70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b="1" dirty="0"/>
              <a:t>provázení</a:t>
            </a:r>
            <a:r>
              <a:rPr lang="cs-CZ" dirty="0"/>
              <a:t> trestním řízením, poskytování právních informací (práva obětí, služby pro oběti, orientace v trestním řízení)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b="1" dirty="0"/>
              <a:t>pomoc</a:t>
            </a:r>
            <a:r>
              <a:rPr lang="cs-CZ" dirty="0"/>
              <a:t> se zpracováním písemností a jednáním </a:t>
            </a:r>
            <a:br>
              <a:rPr lang="cs-CZ" dirty="0"/>
            </a:br>
            <a:r>
              <a:rPr lang="cs-CZ" dirty="0"/>
              <a:t>s institucemi, zejména 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cs-CZ" b="1" dirty="0"/>
              <a:t>Prohlášení oběti o dopadech trestného činu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cs-CZ" b="1" dirty="0"/>
          </a:p>
          <a:p>
            <a:pPr lvl="1">
              <a:buFont typeface="Wingdings" panose="05000000000000000000" pitchFamily="2" charset="2"/>
              <a:buChar char="Ø"/>
            </a:pPr>
            <a:r>
              <a:rPr lang="cs-CZ" b="1" dirty="0"/>
              <a:t>Žádost o peněžitou pomoc </a:t>
            </a:r>
            <a:r>
              <a:rPr lang="pl-PL" b="1" dirty="0"/>
              <a:t>podle zákona č. 45/2013 Sb.</a:t>
            </a:r>
          </a:p>
          <a:p>
            <a:pPr lvl="1">
              <a:buFont typeface="Wingdings" panose="05000000000000000000" pitchFamily="2" charset="2"/>
              <a:buChar char="Ø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42959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>
            <a:extLst>
              <a:ext uri="{FF2B5EF4-FFF2-40B4-BE49-F238E27FC236}">
                <a16:creationId xmlns:a16="http://schemas.microsoft.com/office/drawing/2014/main" id="{E4FDC8BD-AC66-4A4E-AF50-FA1496C3F3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/>
              <a:t>Vývoj poradenství obětem</a:t>
            </a:r>
            <a:endParaRPr lang="cs-CZ" dirty="0"/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F9D2BBC7-045E-45EF-9641-9719CE42AE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Spolupráce s Asociací občanských poraden - projekt </a:t>
            </a:r>
            <a:r>
              <a:rPr kumimoji="0" lang="cs-CZ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Komplexní a specializované poradenství obětem trestných činů </a:t>
            </a: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(2006 - 2012)  pokrylo až </a:t>
            </a:r>
            <a:r>
              <a:rPr kumimoji="0" lang="cs-CZ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10 lokalit.</a:t>
            </a:r>
          </a:p>
          <a:p>
            <a:pPr marL="457200" marR="0" lvl="1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Individuální projekty ESF </a:t>
            </a:r>
            <a:r>
              <a:rPr kumimoji="0" lang="cs-CZ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Proč zrovna já? a Proč zrovna já? II </a:t>
            </a: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(2012 do 30. 6. 2020) pokryto až </a:t>
            </a:r>
            <a:r>
              <a:rPr kumimoji="0" lang="cs-CZ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55 lokalit. </a:t>
            </a: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Spolupráce v rámci projektu </a:t>
            </a:r>
            <a:r>
              <a:rPr kumimoji="0" lang="cs-CZ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Křehká šance a Křehká šance II </a:t>
            </a:r>
            <a:r>
              <a:rPr kumimoji="0" lang="cs-CZ" sz="1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(zapojení obětí v rámci rozhodování o podmíněném propuštění)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cs-CZ" sz="1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lvl="0" algn="just">
              <a:spcBef>
                <a:spcPts val="0"/>
              </a:spcBef>
              <a:spcAft>
                <a:spcPts val="600"/>
              </a:spcAft>
              <a:defRPr/>
            </a:pPr>
            <a:r>
              <a:rPr lang="cs-CZ" sz="1800" b="1" dirty="0">
                <a:solidFill>
                  <a:prstClr val="black"/>
                </a:solidFill>
                <a:latin typeface="Arial"/>
              </a:rPr>
              <a:t>Přijetí zákona č. 45/2013 Sb. o obětech trestných činů </a:t>
            </a:r>
            <a:r>
              <a:rPr lang="cs-CZ" sz="1800" dirty="0">
                <a:solidFill>
                  <a:prstClr val="black"/>
                </a:solidFill>
                <a:latin typeface="Arial"/>
              </a:rPr>
              <a:t>– poradenství obětem </a:t>
            </a:r>
            <a:r>
              <a:rPr lang="cs-CZ" sz="1800" dirty="0">
                <a:solidFill>
                  <a:prstClr val="black"/>
                </a:solidFill>
              </a:rPr>
              <a:t>poskytuje</a:t>
            </a:r>
            <a:r>
              <a:rPr lang="cs-CZ" sz="1800" dirty="0">
                <a:solidFill>
                  <a:prstClr val="black"/>
                </a:solidFill>
                <a:latin typeface="Arial"/>
              </a:rPr>
              <a:t> </a:t>
            </a:r>
            <a:r>
              <a:rPr lang="cs-CZ" sz="1800" b="1" dirty="0">
                <a:solidFill>
                  <a:prstClr val="black"/>
                </a:solidFill>
                <a:latin typeface="Arial"/>
              </a:rPr>
              <a:t>každé středisko Služby.</a:t>
            </a:r>
            <a:endParaRPr kumimoji="0" lang="cs-CZ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lvl="0" algn="just">
              <a:spcBef>
                <a:spcPts val="0"/>
              </a:spcBef>
              <a:spcAft>
                <a:spcPts val="600"/>
              </a:spcAft>
              <a:defRPr/>
            </a:pP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S využitím </a:t>
            </a:r>
            <a:r>
              <a:rPr lang="cs-CZ" sz="1800" dirty="0">
                <a:solidFill>
                  <a:prstClr val="black"/>
                </a:solidFill>
              </a:rPr>
              <a:t>prostředků z majetkoprávních sankcí uložených v trestním řízení na základě </a:t>
            </a:r>
            <a:r>
              <a:rPr lang="cs-CZ" sz="1800" b="1" dirty="0"/>
              <a:t>zákona č. 59/2017 Sb.</a:t>
            </a: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 </a:t>
            </a:r>
            <a:r>
              <a:rPr lang="cs-CZ" sz="1800" dirty="0">
                <a:solidFill>
                  <a:prstClr val="black"/>
                </a:solidFill>
              </a:rPr>
              <a:t>působí ve </a:t>
            </a:r>
            <a:r>
              <a:rPr kumimoji="0" lang="cs-CZ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30 lokalitách </a:t>
            </a:r>
            <a:r>
              <a:rPr kumimoji="0" lang="cs-CZ" sz="1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na základě dohod mimo pracovní poměr také poradce pro oběti.</a:t>
            </a:r>
          </a:p>
        </p:txBody>
      </p:sp>
    </p:spTree>
    <p:extLst>
      <p:ext uri="{BB962C8B-B14F-4D97-AF65-F5344CB8AC3E}">
        <p14:creationId xmlns:p14="http://schemas.microsoft.com/office/powerpoint/2010/main" val="7085795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>
            <a:extLst>
              <a:ext uri="{FF2B5EF4-FFF2-40B4-BE49-F238E27FC236}">
                <a16:creationId xmlns:a16="http://schemas.microsoft.com/office/drawing/2014/main" id="{BFE33A6B-91DA-42A6-80FC-58F4893EBF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Navázaná spolupráce s obětí </a:t>
            </a:r>
          </a:p>
        </p:txBody>
      </p:sp>
      <p:graphicFrame>
        <p:nvGraphicFramePr>
          <p:cNvPr id="9" name="Zástupný obsah 8">
            <a:extLst>
              <a:ext uri="{FF2B5EF4-FFF2-40B4-BE49-F238E27FC236}">
                <a16:creationId xmlns:a16="http://schemas.microsoft.com/office/drawing/2014/main" id="{00000000-0008-0000-0300-00000200000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455242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>
            <a:extLst>
              <a:ext uri="{FF2B5EF4-FFF2-40B4-BE49-F238E27FC236}">
                <a16:creationId xmlns:a16="http://schemas.microsoft.com/office/drawing/2014/main" id="{4E3F60A4-287A-4E06-AE53-D8A544D1C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Vybrané úkony spolupráce s oběťmi</a:t>
            </a:r>
          </a:p>
        </p:txBody>
      </p:sp>
      <p:graphicFrame>
        <p:nvGraphicFramePr>
          <p:cNvPr id="7" name="Zástupný obsah 6">
            <a:extLst>
              <a:ext uri="{FF2B5EF4-FFF2-40B4-BE49-F238E27FC236}">
                <a16:creationId xmlns:a16="http://schemas.microsoft.com/office/drawing/2014/main" id="{00000000-0008-0000-0500-000002000000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341611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3AF673-6C1B-4040-898A-BCE46C4B6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Sjednané dohody o náhradě škody za participace Služby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B09935D-FB60-4E3C-8C9B-14BC3ACB72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endParaRPr lang="cs-CZ" b="1" dirty="0"/>
          </a:p>
          <a:p>
            <a:pPr marL="0" indent="0">
              <a:buNone/>
            </a:pPr>
            <a:r>
              <a:rPr lang="cs-CZ" b="1" dirty="0"/>
              <a:t>2019 </a:t>
            </a:r>
            <a:r>
              <a:rPr lang="cs-CZ" dirty="0"/>
              <a:t> </a:t>
            </a:r>
          </a:p>
          <a:p>
            <a:r>
              <a:rPr lang="cs-CZ" dirty="0"/>
              <a:t>Za participace Služby bylo  sjednáno </a:t>
            </a:r>
            <a:r>
              <a:rPr lang="cs-CZ" b="1" dirty="0"/>
              <a:t>927</a:t>
            </a:r>
            <a:r>
              <a:rPr lang="cs-CZ" dirty="0"/>
              <a:t> dohod o náhradě škody, průměrná částka činila </a:t>
            </a:r>
            <a:r>
              <a:rPr lang="cs-CZ" sz="3200" b="1" u="none" strike="noStrike" dirty="0">
                <a:effectLst/>
              </a:rPr>
              <a:t>23 574 Kč</a:t>
            </a:r>
            <a:r>
              <a:rPr lang="cs-CZ" sz="3200" u="none" strike="noStrike" dirty="0">
                <a:effectLst/>
              </a:rPr>
              <a:t>.</a:t>
            </a:r>
          </a:p>
          <a:p>
            <a:endParaRPr lang="cs-CZ" sz="3200" u="none" strike="noStrike" dirty="0">
              <a:effectLst/>
            </a:endParaRPr>
          </a:p>
          <a:p>
            <a:r>
              <a:rPr lang="cs-CZ" dirty="0"/>
              <a:t>U zvlášť zranitelných obětí v </a:t>
            </a:r>
            <a:r>
              <a:rPr lang="cs-CZ" b="1" dirty="0"/>
              <a:t>8 případech </a:t>
            </a:r>
            <a:r>
              <a:rPr lang="cs-CZ" dirty="0"/>
              <a:t>v průměrné </a:t>
            </a:r>
            <a:r>
              <a:rPr lang="cs-CZ" b="1" dirty="0"/>
              <a:t>výši 53 834 Kč</a:t>
            </a:r>
            <a:r>
              <a:rPr lang="cs-CZ" dirty="0"/>
              <a:t>.</a:t>
            </a:r>
            <a:endParaRPr lang="cs-CZ" sz="3200" u="none" strike="noStrike" dirty="0">
              <a:effectLst/>
            </a:endParaRPr>
          </a:p>
          <a:p>
            <a:endParaRPr lang="cs-CZ" sz="3200" u="none" strike="noStrike" dirty="0">
              <a:effectLst/>
            </a:endParaRPr>
          </a:p>
          <a:p>
            <a:pPr marL="0" indent="0">
              <a:buNone/>
            </a:pPr>
            <a:r>
              <a:rPr lang="cs-CZ" b="1" i="0" dirty="0">
                <a:solidFill>
                  <a:srgbClr val="000000"/>
                </a:solidFill>
                <a:latin typeface="Arial" panose="020B0604020202020204" pitchFamily="34" charset="0"/>
              </a:rPr>
              <a:t>2020</a:t>
            </a:r>
            <a:r>
              <a:rPr lang="cs-CZ" b="0" i="0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</a:p>
          <a:p>
            <a:r>
              <a:rPr lang="cs-CZ" dirty="0"/>
              <a:t>Za participace Služby bylo  sjednáno </a:t>
            </a:r>
            <a:r>
              <a:rPr lang="cs-CZ" b="1" dirty="0"/>
              <a:t>893</a:t>
            </a:r>
            <a:r>
              <a:rPr lang="cs-CZ" dirty="0"/>
              <a:t> dohod o náhradě škody, průměrná částka činila </a:t>
            </a:r>
            <a:r>
              <a:rPr lang="cs-CZ" sz="3200" b="1" u="none" strike="noStrike" dirty="0">
                <a:effectLst/>
              </a:rPr>
              <a:t>28 157 Kč</a:t>
            </a:r>
            <a:r>
              <a:rPr lang="cs-CZ" sz="3200" u="none" strike="noStrike" dirty="0">
                <a:effectLst/>
              </a:rPr>
              <a:t>.</a:t>
            </a:r>
          </a:p>
          <a:p>
            <a:endParaRPr lang="cs-CZ" sz="3200" u="none" strike="noStrike" dirty="0">
              <a:effectLst/>
            </a:endParaRPr>
          </a:p>
          <a:p>
            <a:r>
              <a:rPr lang="cs-CZ" dirty="0"/>
              <a:t>U zvlášť zranitelných obětí v </a:t>
            </a:r>
            <a:r>
              <a:rPr lang="cs-CZ" b="1" dirty="0"/>
              <a:t>21 případech </a:t>
            </a:r>
            <a:r>
              <a:rPr lang="cs-CZ" dirty="0"/>
              <a:t>v průměrné </a:t>
            </a:r>
            <a:r>
              <a:rPr lang="cs-CZ" b="1" dirty="0"/>
              <a:t>výši 30 392 Kč</a:t>
            </a:r>
            <a:r>
              <a:rPr lang="cs-CZ" dirty="0"/>
              <a:t>.</a:t>
            </a:r>
            <a:endParaRPr lang="cs-CZ" sz="3200" u="none" strike="noStrike" dirty="0">
              <a:effectLst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59939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>
            <a:extLst>
              <a:ext uri="{FF2B5EF4-FFF2-40B4-BE49-F238E27FC236}">
                <a16:creationId xmlns:a16="http://schemas.microsoft.com/office/drawing/2014/main" id="{BFE33A6B-91DA-42A6-80FC-58F4893EBF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Navázaná spolupráce se zvlášť zranitelnými oběťmi</a:t>
            </a:r>
          </a:p>
        </p:txBody>
      </p:sp>
      <p:graphicFrame>
        <p:nvGraphicFramePr>
          <p:cNvPr id="6" name="Zástupný obsah 5">
            <a:extLst>
              <a:ext uri="{FF2B5EF4-FFF2-40B4-BE49-F238E27FC236}">
                <a16:creationId xmlns:a16="http://schemas.microsoft.com/office/drawing/2014/main" id="{00000000-0008-0000-0900-0000020000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9320977"/>
              </p:ext>
            </p:extLst>
          </p:nvPr>
        </p:nvGraphicFramePr>
        <p:xfrm>
          <a:off x="457200" y="1600200"/>
          <a:ext cx="8229600" cy="4709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649021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>
            <a:extLst>
              <a:ext uri="{FF2B5EF4-FFF2-40B4-BE49-F238E27FC236}">
                <a16:creationId xmlns:a16="http://schemas.microsoft.com/office/drawing/2014/main" id="{BFE33A6B-91DA-42A6-80FC-58F4893EBF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Navázaná spolupráce</a:t>
            </a:r>
            <a:br>
              <a:rPr lang="cs-CZ" dirty="0"/>
            </a:br>
            <a:r>
              <a:rPr lang="cs-CZ" dirty="0"/>
              <a:t>typy zvlášť zranitelných oběti</a:t>
            </a:r>
            <a:endParaRPr lang="cs-CZ" b="0" dirty="0"/>
          </a:p>
        </p:txBody>
      </p:sp>
      <p:graphicFrame>
        <p:nvGraphicFramePr>
          <p:cNvPr id="8" name="Zástupný obsah 7">
            <a:extLst>
              <a:ext uri="{FF2B5EF4-FFF2-40B4-BE49-F238E27FC236}">
                <a16:creationId xmlns:a16="http://schemas.microsoft.com/office/drawing/2014/main" id="{00000000-0008-0000-0B00-0000020000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356488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188689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3AF673-6C1B-4040-898A-BCE46C4B6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Kazuistický případ zranitelné oběti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B09935D-FB60-4E3C-8C9B-14BC3ACB72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 eaLnBrk="1" hangingPunct="1">
              <a:buNone/>
            </a:pPr>
            <a:endParaRPr lang="cs-CZ" altLang="cs-CZ" b="1" dirty="0"/>
          </a:p>
          <a:p>
            <a:pPr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cs-CZ" altLang="cs-CZ" dirty="0"/>
              <a:t> </a:t>
            </a:r>
            <a:r>
              <a:rPr lang="cs-CZ" altLang="cs-CZ" b="1" dirty="0"/>
              <a:t>komplexní podpora </a:t>
            </a:r>
            <a:r>
              <a:rPr lang="cs-CZ" altLang="cs-CZ" dirty="0"/>
              <a:t>v průběhu celého trestního řízení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cs-CZ" altLang="cs-CZ" sz="3200" dirty="0"/>
              <a:t> </a:t>
            </a:r>
            <a:r>
              <a:rPr lang="cs-CZ" altLang="cs-CZ" sz="3200" b="1" dirty="0"/>
              <a:t>psychická podpora a pomoc </a:t>
            </a:r>
            <a:r>
              <a:rPr lang="cs-CZ" altLang="cs-CZ" sz="3200" dirty="0"/>
              <a:t>– co prožívá, jak zvládá situaci, co potřebuje, největší obavy ze soudního řízení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cs-CZ" altLang="cs-CZ" sz="3200" dirty="0"/>
              <a:t> </a:t>
            </a:r>
            <a:r>
              <a:rPr lang="cs-CZ" altLang="cs-CZ" sz="3200" b="1" dirty="0"/>
              <a:t>právní informace </a:t>
            </a:r>
            <a:r>
              <a:rPr lang="cs-CZ" altLang="cs-CZ" sz="3200" dirty="0"/>
              <a:t>- informace o průběhu </a:t>
            </a:r>
            <a:r>
              <a:rPr lang="cs-CZ" altLang="cs-CZ" sz="3200" dirty="0" err="1"/>
              <a:t>tr</a:t>
            </a:r>
            <a:r>
              <a:rPr lang="cs-CZ" altLang="cs-CZ" sz="3200" dirty="0"/>
              <a:t>. řízení a právech oběti, základní orientace v trestním řízení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§"/>
            </a:pPr>
            <a:r>
              <a:rPr lang="cs-CZ" altLang="cs-CZ" sz="3200" dirty="0"/>
              <a:t> </a:t>
            </a:r>
            <a:r>
              <a:rPr lang="cs-CZ" altLang="cs-CZ" sz="3200" b="1" dirty="0"/>
              <a:t>postupné uplatňování nároků a práv obětí: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cs-CZ" altLang="cs-CZ" dirty="0"/>
              <a:t> připojení se s nárokem na náhradu škody k trestnímu řízení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cs-CZ" altLang="cs-CZ" dirty="0"/>
              <a:t> zpracování žádosti o peněžitou pomoc na </a:t>
            </a:r>
            <a:r>
              <a:rPr lang="cs-CZ" altLang="cs-CZ" dirty="0" err="1"/>
              <a:t>MSp</a:t>
            </a:r>
            <a:endParaRPr lang="cs-CZ" altLang="cs-CZ" dirty="0"/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cs-CZ" altLang="cs-CZ" dirty="0"/>
              <a:t> pomoc při zpracování prohlášení oběti o dopadu trestného činu na život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cs-CZ" altLang="cs-CZ" dirty="0"/>
              <a:t> doprovázení k soudnímu jednání – role důvěrníka</a:t>
            </a:r>
          </a:p>
          <a:p>
            <a:pPr lvl="1">
              <a:lnSpc>
                <a:spcPct val="150000"/>
              </a:lnSpc>
              <a:buFont typeface="Wingdings" pitchFamily="2" charset="2"/>
              <a:buChar char="§"/>
            </a:pPr>
            <a:r>
              <a:rPr lang="cs-CZ" altLang="cs-CZ" dirty="0"/>
              <a:t> aktuálně je prostřednictvím poradce pro oběti poskytována pomoc v rámci uplatnění NŠ v exekučním řízení</a:t>
            </a:r>
          </a:p>
        </p:txBody>
      </p:sp>
    </p:spTree>
    <p:extLst>
      <p:ext uri="{BB962C8B-B14F-4D97-AF65-F5344CB8AC3E}">
        <p14:creationId xmlns:p14="http://schemas.microsoft.com/office/powerpoint/2010/main" val="37485498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Děkujeme za pozornost</a:t>
            </a:r>
          </a:p>
        </p:txBody>
      </p:sp>
    </p:spTree>
    <p:extLst>
      <p:ext uri="{BB962C8B-B14F-4D97-AF65-F5344CB8AC3E}">
        <p14:creationId xmlns:p14="http://schemas.microsoft.com/office/powerpoint/2010/main" val="16955372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lastní 1">
      <a:majorFont>
        <a:latin typeface="Helvetica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lastní návrh">
  <a:themeElements>
    <a:clrScheme name="Vlastní 1">
      <a:dk1>
        <a:srgbClr val="FFFFFF"/>
      </a:dk1>
      <a:lt1>
        <a:sysClr val="window" lastClr="FFFFFF"/>
      </a:lt1>
      <a:dk2>
        <a:srgbClr val="FFFFFF"/>
      </a:dk2>
      <a:lt2>
        <a:srgbClr val="FFFFFF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FFFFFF"/>
      </a:accent6>
      <a:hlink>
        <a:srgbClr val="FFFFFF"/>
      </a:hlink>
      <a:folHlink>
        <a:srgbClr val="FFFFFF"/>
      </a:folHlink>
    </a:clrScheme>
    <a:fontScheme name="Vlastní 1">
      <a:majorFont>
        <a:latin typeface="Helvetica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Vlastní návrh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lastní 1">
      <a:majorFont>
        <a:latin typeface="Helvetica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64CB8533B1CA814C9FDE7E23FF871C86" ma:contentTypeVersion="0" ma:contentTypeDescription="Vytvoří nový dokument" ma:contentTypeScope="" ma:versionID="2ee2e0855ace0aa00795ccedd1dc9fd5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2ecb93c72f33e94aa0d8973920a8bbe8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B730DC9-0AEB-4862-9DE0-3944E51D8C1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7F93862-16CF-4685-8F3D-66272C7EE24D}">
  <ds:schemaRefs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http://purl.org/dc/elements/1.1/"/>
    <ds:schemaRef ds:uri="http://purl.org/dc/dcmitype/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9B2C5E06-5181-4DA5-8C80-BEBEFD59A90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2013</TotalTime>
  <Words>636</Words>
  <Application>Microsoft Office PowerPoint</Application>
  <PresentationFormat>Předvádění na obrazovce (4:3)</PresentationFormat>
  <Paragraphs>81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3</vt:i4>
      </vt:variant>
      <vt:variant>
        <vt:lpstr>Nadpisy snímků</vt:lpstr>
      </vt:variant>
      <vt:variant>
        <vt:i4>11</vt:i4>
      </vt:variant>
    </vt:vector>
  </HeadingPairs>
  <TitlesOfParts>
    <vt:vector size="18" baseType="lpstr">
      <vt:lpstr>Arial</vt:lpstr>
      <vt:lpstr>Calibri</vt:lpstr>
      <vt:lpstr>Helvetica</vt:lpstr>
      <vt:lpstr>Wingdings</vt:lpstr>
      <vt:lpstr>Motiv systému Office</vt:lpstr>
      <vt:lpstr>1_Vlastní návrh</vt:lpstr>
      <vt:lpstr>Vlastní návrh</vt:lpstr>
      <vt:lpstr>Základní informace</vt:lpstr>
      <vt:lpstr>Pomoc obětem podle zákona č. 45/2013 Sb. a zákona č. 257/2000 Sb.</vt:lpstr>
      <vt:lpstr>Podle zákona č. 45/2013 Sb., o obětech trestných činů nabízíme</vt:lpstr>
      <vt:lpstr>Vývoj poradenství obětem</vt:lpstr>
      <vt:lpstr>Navázaná spolupráce s obětí </vt:lpstr>
      <vt:lpstr>Vybrané úkony spolupráce s oběťmi</vt:lpstr>
      <vt:lpstr>Sjednané dohody o náhradě škody za participace Služby</vt:lpstr>
      <vt:lpstr>Navázaná spolupráce se zvlášť zranitelnými oběťmi</vt:lpstr>
      <vt:lpstr>Navázaná spolupráce typy zvlášť zranitelných oběti</vt:lpstr>
      <vt:lpstr>Kazuistický případ zranitelné oběti</vt:lpstr>
      <vt:lpstr>Děkujeme za pozornost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Jakešová Miroslava</dc:creator>
  <cp:lastModifiedBy>LINHARTOVÁ Helena, Ing.</cp:lastModifiedBy>
  <cp:revision>80</cp:revision>
  <cp:lastPrinted>2022-04-05T06:27:58Z</cp:lastPrinted>
  <dcterms:created xsi:type="dcterms:W3CDTF">2020-09-09T09:14:57Z</dcterms:created>
  <dcterms:modified xsi:type="dcterms:W3CDTF">2022-09-20T07:42:14Z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0x01010064CB8533B1CA814C9FDE7E23FF871C86</vt:lpwstr>
  </property>
</Properties>
</file>