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6" r:id="rId2"/>
    <p:sldId id="377" r:id="rId3"/>
    <p:sldId id="375" r:id="rId4"/>
    <p:sldId id="367" r:id="rId5"/>
    <p:sldId id="362" r:id="rId6"/>
    <p:sldId id="368" r:id="rId7"/>
    <p:sldId id="372" r:id="rId8"/>
    <p:sldId id="363" r:id="rId9"/>
    <p:sldId id="376" r:id="rId10"/>
    <p:sldId id="352" r:id="rId11"/>
    <p:sldId id="358" r:id="rId12"/>
    <p:sldId id="331" r:id="rId13"/>
    <p:sldId id="374" r:id="rId14"/>
    <p:sldId id="341" r:id="rId15"/>
    <p:sldId id="343" r:id="rId16"/>
    <p:sldId id="345" r:id="rId17"/>
    <p:sldId id="361" r:id="rId18"/>
    <p:sldId id="323" r:id="rId19"/>
    <p:sldId id="379" r:id="rId20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80"/>
    <a:srgbClr val="993300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975" autoAdjust="0"/>
    <p:restoredTop sz="90929"/>
  </p:normalViewPr>
  <p:slideViewPr>
    <p:cSldViewPr>
      <p:cViewPr varScale="1">
        <p:scale>
          <a:sx n="68" d="100"/>
          <a:sy n="68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968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EEC9B6BB-3505-4CFA-A171-2A3B69723519}" type="datetimeFigureOut">
              <a:rPr lang="de-DE"/>
              <a:pPr>
                <a:defRPr/>
              </a:pPr>
              <a:t>05.12.2013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D0E93C9-878A-41F5-8BAF-3432EA631A9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6183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37BDA856-B234-4116-BDB0-85B85762C251}" type="datetimeFigureOut">
              <a:rPr lang="de-DE"/>
              <a:pPr>
                <a:defRPr/>
              </a:pPr>
              <a:t>05.12.2013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B226D36-094C-42B5-89B6-663660E8FEE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3363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226D36-094C-42B5-89B6-663660E8FEEC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226D36-094C-42B5-89B6-663660E8FEEC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759766-73DB-46D8-AEBF-997D3E189018}" type="slidenum">
              <a:rPr lang="de-DE" smtClean="0"/>
              <a:pPr/>
              <a:t>4</a:t>
            </a:fld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783951-4732-4B0D-9BF4-7A47F4A51EA7}" type="slidenum">
              <a:rPr lang="de-DE" smtClean="0"/>
              <a:pPr/>
              <a:t>5</a:t>
            </a:fld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A6E554-1C9E-4478-8AC3-865FFADA16F3}" type="slidenum">
              <a:rPr lang="de-DE" smtClean="0"/>
              <a:pPr/>
              <a:t>6</a:t>
            </a:fld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618EE11-B043-4F92-A4DF-4512638FECAD}" type="slidenum">
              <a:rPr lang="de-DE" smtClean="0"/>
              <a:pPr/>
              <a:t>7</a:t>
            </a:fld>
            <a:endParaRPr 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811522-80F0-4BD1-9502-87E996E1CDCE}" type="slidenum">
              <a:rPr lang="de-DE" smtClean="0"/>
              <a:pPr/>
              <a:t>8</a:t>
            </a:fld>
            <a:endParaRPr lang="de-DE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811522-80F0-4BD1-9502-87E996E1CDCE}" type="slidenum">
              <a:rPr lang="de-DE" smtClean="0"/>
              <a:pPr/>
              <a:t>9</a:t>
            </a:fld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84263" y="868363"/>
            <a:ext cx="4630737" cy="3473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730665"/>
            <a:ext cx="4984962" cy="4201587"/>
          </a:xfrm>
          <a:noFill/>
        </p:spPr>
        <p:txBody>
          <a:bodyPr wrap="square" lIns="91425" tIns="45713" rIns="91425" bIns="45713" numCol="1" anchor="t" anchorCtr="0" compatLnSpc="1">
            <a:prstTxWarp prst="textNoShape">
              <a:avLst/>
            </a:prstTxWarp>
          </a:bodyPr>
          <a:lstStyle/>
          <a:p>
            <a:pPr defTabSz="762000"/>
            <a:endParaRPr lang="en-GB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804EE4-D2A5-43E5-A760-F893FA881D17}" type="slidenum">
              <a:rPr lang="de-DE" smtClean="0"/>
              <a:pPr/>
              <a:t>11</a:t>
            </a:fld>
            <a:endParaRPr 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37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B7C068B-2A3F-4500-B33E-FA6A7A594DC8}" type="slidenum">
              <a:rPr lang="de-DE" smtClean="0"/>
              <a:pPr/>
              <a:t>12</a:t>
            </a:fld>
            <a:endParaRPr lang="de-DE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48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76ED3E9-50CA-470A-BB1D-E69A52A59739}" type="slidenum">
              <a:rPr lang="de-DE" smtClean="0"/>
              <a:pPr/>
              <a:t>13</a:t>
            </a:fld>
            <a:endParaRPr lang="de-DE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6F6678-977F-4EF5-8EAF-192CE8C280A2}" type="slidenum">
              <a:rPr lang="de-DE" smtClean="0"/>
              <a:pPr/>
              <a:t>14</a:t>
            </a:fld>
            <a:endParaRPr lang="de-DE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7022427-90B3-4F1D-B216-826B7E853118}" type="slidenum">
              <a:rPr lang="de-DE" smtClean="0"/>
              <a:pPr/>
              <a:t>15</a:t>
            </a:fld>
            <a:endParaRPr lang="de-DE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78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1D942D-120C-4E9E-BA1C-8CD67C133F86}" type="slidenum">
              <a:rPr lang="de-DE" smtClean="0"/>
              <a:pPr/>
              <a:t>16</a:t>
            </a:fld>
            <a:endParaRPr lang="de-DE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767AD5-5D9A-437D-9773-C2FA750F656D}" type="slidenum">
              <a:rPr lang="de-DE" smtClean="0"/>
              <a:pPr/>
              <a:t>17</a:t>
            </a:fld>
            <a:endParaRPr lang="de-DE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09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36547D-8DBF-4466-AF65-DFFFCF8D7295}" type="slidenum">
              <a:rPr lang="de-DE" smtClean="0"/>
              <a:pPr/>
              <a:t>18</a:t>
            </a:fld>
            <a:endParaRPr lang="de-DE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767AD5-5D9A-437D-9773-C2FA750F656D}" type="slidenum">
              <a:rPr lang="de-DE" smtClean="0"/>
              <a:pPr/>
              <a:t>19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989138"/>
            <a:ext cx="7772400" cy="555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708275"/>
            <a:ext cx="7772400" cy="3387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1989138"/>
            <a:ext cx="77724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708275"/>
            <a:ext cx="77724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pic>
        <p:nvPicPr>
          <p:cNvPr id="1028" name="Picture 88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125" y="188913"/>
            <a:ext cx="8477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feld 3146"/>
          <p:cNvSpPr txBox="1">
            <a:spLocks noChangeArrowheads="1"/>
          </p:cNvSpPr>
          <p:nvPr userDrawn="1"/>
        </p:nvSpPr>
        <p:spPr bwMode="auto">
          <a:xfrm>
            <a:off x="1042988" y="381000"/>
            <a:ext cx="1868487" cy="596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Co-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financed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by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the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</a:t>
            </a:r>
          </a:p>
          <a:p>
            <a:pPr eaLnBrk="1" hangingPunct="1">
              <a:defRPr/>
            </a:pP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EU </a:t>
            </a:r>
            <a:r>
              <a:rPr lang="de-DE" sz="1100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Commission</a:t>
            </a:r>
            <a:r>
              <a:rPr lang="de-DE" sz="11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  </a:t>
            </a:r>
          </a:p>
          <a:p>
            <a:pPr eaLnBrk="1" hangingPunct="1">
              <a:defRPr/>
            </a:pPr>
            <a:endParaRPr lang="de-DE" sz="1100" dirty="0" smtClean="0">
              <a:latin typeface="Arial" charset="0"/>
              <a:cs typeface="Arial" charset="0"/>
            </a:endParaRPr>
          </a:p>
        </p:txBody>
      </p:sp>
      <p:sp>
        <p:nvSpPr>
          <p:cNvPr id="1030" name="Text Box 7"/>
          <p:cNvSpPr txBox="1">
            <a:spLocks noChangeArrowheads="1"/>
          </p:cNvSpPr>
          <p:nvPr userDrawn="1"/>
        </p:nvSpPr>
        <p:spPr bwMode="auto">
          <a:xfrm>
            <a:off x="5940425" y="333375"/>
            <a:ext cx="27368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de-DE" sz="2000">
                <a:solidFill>
                  <a:srgbClr val="000080"/>
                </a:solidFill>
              </a:rPr>
              <a:t>EUNAD                 </a:t>
            </a:r>
          </a:p>
          <a:p>
            <a:pPr algn="r">
              <a:spcBef>
                <a:spcPct val="50000"/>
              </a:spcBef>
              <a:defRPr/>
            </a:pPr>
            <a:r>
              <a:rPr lang="de-DE" sz="800">
                <a:solidFill>
                  <a:srgbClr val="000080"/>
                </a:solidFill>
              </a:rPr>
              <a:t>No. ECHO/SUB/2012/640917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PowerPoint_Slide1.sldx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2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1268413"/>
            <a:ext cx="914400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solidFill>
                  <a:srgbClr val="000080"/>
                </a:solidFill>
              </a:rPr>
              <a:t>Project </a:t>
            </a:r>
            <a:r>
              <a:rPr lang="en-US" sz="3600" b="1" dirty="0">
                <a:solidFill>
                  <a:srgbClr val="000080"/>
                </a:solidFill>
              </a:rPr>
              <a:t>EUNAD: </a:t>
            </a:r>
            <a:r>
              <a:rPr lang="cs-CZ" sz="3600" b="1" dirty="0">
                <a:solidFill>
                  <a:srgbClr val="000080"/>
                </a:solidFill>
              </a:rPr>
              <a:t/>
            </a:r>
            <a:br>
              <a:rPr lang="cs-CZ" sz="3600" b="1" dirty="0">
                <a:solidFill>
                  <a:srgbClr val="000080"/>
                </a:solidFill>
              </a:rPr>
            </a:br>
            <a:r>
              <a:rPr lang="cs-CZ" sz="3600" b="1" dirty="0" smtClean="0">
                <a:solidFill>
                  <a:srgbClr val="000080"/>
                </a:solidFill>
              </a:rPr>
              <a:t>Asistence lidem s </a:t>
            </a:r>
            <a:r>
              <a:rPr lang="cs-CZ" sz="3600" b="1" dirty="0" err="1" smtClean="0">
                <a:solidFill>
                  <a:srgbClr val="000080"/>
                </a:solidFill>
              </a:rPr>
              <a:t>disabilitou</a:t>
            </a:r>
            <a:r>
              <a:rPr lang="cs-CZ" sz="3600" b="1" dirty="0" smtClean="0">
                <a:solidFill>
                  <a:srgbClr val="000080"/>
                </a:solidFill>
              </a:rPr>
              <a:t> při katastrofách</a:t>
            </a:r>
          </a:p>
          <a:p>
            <a:pPr algn="ctr"/>
            <a:r>
              <a:rPr lang="cs-CZ" sz="2800" b="1" dirty="0" smtClean="0">
                <a:solidFill>
                  <a:srgbClr val="000080"/>
                </a:solidFill>
              </a:rPr>
              <a:t>Evropská síť pro psychosociální krizové řízení</a:t>
            </a:r>
          </a:p>
          <a:p>
            <a:pPr algn="ctr"/>
            <a:endParaRPr lang="cs-CZ" b="1" dirty="0" smtClean="0"/>
          </a:p>
          <a:p>
            <a:pPr algn="ctr"/>
            <a:r>
              <a:rPr lang="en-GB" b="1" dirty="0" smtClean="0"/>
              <a:t>European </a:t>
            </a:r>
            <a:r>
              <a:rPr lang="en-GB" b="1" dirty="0"/>
              <a:t>Network for Psychosocial Crisis Management – </a:t>
            </a:r>
          </a:p>
          <a:p>
            <a:pPr algn="ctr"/>
            <a:r>
              <a:rPr lang="en-GB" b="1" dirty="0"/>
              <a:t>Assisting Disabled in Case of </a:t>
            </a:r>
            <a:r>
              <a:rPr lang="en-GB" b="1" dirty="0" smtClean="0"/>
              <a:t>Disaster</a:t>
            </a:r>
            <a:endParaRPr lang="cs-CZ" b="1" dirty="0" smtClean="0"/>
          </a:p>
          <a:p>
            <a:pPr algn="ctr"/>
            <a:endParaRPr lang="cs-CZ" b="1" dirty="0" smtClean="0"/>
          </a:p>
          <a:p>
            <a:pPr algn="ctr"/>
            <a:endParaRPr lang="de-DE" sz="1600" dirty="0">
              <a:solidFill>
                <a:srgbClr val="000000"/>
              </a:solidFill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407988" y="4221163"/>
            <a:ext cx="8736012" cy="83317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endParaRPr lang="en-GB" sz="1600" dirty="0"/>
          </a:p>
          <a:p>
            <a:pPr algn="ctr"/>
            <a:endParaRPr lang="cs-CZ" sz="1600" b="1" dirty="0" smtClean="0">
              <a:solidFill>
                <a:srgbClr val="000000"/>
              </a:solidFill>
            </a:endParaRPr>
          </a:p>
          <a:p>
            <a:pPr algn="ctr"/>
            <a:r>
              <a:rPr lang="en-GB" sz="1600" dirty="0" smtClean="0"/>
              <a:t>                                                                                   </a:t>
            </a:r>
            <a:endParaRPr lang="en-GB" sz="16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772400" cy="555625"/>
          </a:xfrm>
        </p:spPr>
        <p:txBody>
          <a:bodyPr/>
          <a:lstStyle/>
          <a:p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O co jde?</a:t>
            </a:r>
            <a:endParaRPr lang="cs-CZ" sz="3600" b="1" kern="1200" dirty="0">
              <a:solidFill>
                <a:srgbClr val="000080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16832"/>
            <a:ext cx="8206680" cy="338772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</a:rPr>
              <a:t>Zlepšit praxi při poskytování (psychosociální) asistence zrakově a sluchově postiženým při katastrofách!</a:t>
            </a:r>
          </a:p>
          <a:p>
            <a:pPr>
              <a:buFont typeface="Wingdings" pitchFamily="2" charset="2"/>
              <a:buChar char="Ø"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</a:rPr>
              <a:t>Poskytnout hlavní vodítka pro účinnou podporu lidí zrakově a sluchově postiženým při katastrofách!</a:t>
            </a:r>
          </a:p>
          <a:p>
            <a:pPr>
              <a:buFont typeface="Wingdings" pitchFamily="2" charset="2"/>
              <a:buChar char="Ø"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</a:rPr>
              <a:t>Zlepšit postupy příslušníků IZS  při katastrofách!</a:t>
            </a:r>
          </a:p>
          <a:p>
            <a:pPr>
              <a:buNone/>
            </a:pPr>
            <a:endParaRPr lang="en-GB" sz="2800" b="1" kern="1200" dirty="0" smtClean="0">
              <a:solidFill>
                <a:srgbClr val="000080"/>
              </a:solidFill>
              <a:latin typeface="Arial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8864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Hlavní otázka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683568" y="1124744"/>
            <a:ext cx="7772400" cy="2448272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z="2400" b="1" dirty="0" smtClean="0">
                <a:latin typeface="Arial" charset="0"/>
              </a:rPr>
              <a:t>	Jak integrovat psychosociální podporu zrakově a sluchově postižených občanů do krizového řízení při katastrofách?</a:t>
            </a:r>
          </a:p>
          <a:p>
            <a:pPr algn="ctr">
              <a:buFontTx/>
              <a:buNone/>
            </a:pPr>
            <a:r>
              <a:rPr lang="cs-CZ" sz="1800" b="1" dirty="0" smtClean="0">
                <a:latin typeface="Arial" charset="0"/>
              </a:rPr>
              <a:t>Projekt má za cíl </a:t>
            </a:r>
            <a:r>
              <a:rPr lang="cs-CZ" sz="1800" b="1" u="sng" dirty="0" smtClean="0">
                <a:latin typeface="Arial" charset="0"/>
              </a:rPr>
              <a:t>standardizaci psychosociální následné péče </a:t>
            </a:r>
            <a:r>
              <a:rPr lang="cs-CZ" sz="1800" b="1" dirty="0" smtClean="0">
                <a:latin typeface="Arial" charset="0"/>
              </a:rPr>
              <a:t>v situacích katastrof a také tvorbu </a:t>
            </a:r>
            <a:r>
              <a:rPr lang="cs-CZ" sz="1800" b="1" u="sng" dirty="0" smtClean="0">
                <a:latin typeface="Arial" charset="0"/>
              </a:rPr>
              <a:t>evropské sítě odborníků</a:t>
            </a:r>
            <a:r>
              <a:rPr lang="cs-CZ" sz="1800" b="1" dirty="0" smtClean="0">
                <a:latin typeface="Arial" charset="0"/>
              </a:rPr>
              <a:t>, která by se opírala o </a:t>
            </a:r>
            <a:r>
              <a:rPr lang="cs-CZ" sz="1800" b="1" u="sng" dirty="0" smtClean="0">
                <a:latin typeface="Arial" charset="0"/>
              </a:rPr>
              <a:t>nejnovější znalosti z </a:t>
            </a:r>
            <a:r>
              <a:rPr lang="cs-CZ" sz="1800" b="1" u="sng" dirty="0" err="1" smtClean="0">
                <a:latin typeface="Arial" charset="0"/>
              </a:rPr>
              <a:t>psychotraumatologie</a:t>
            </a:r>
            <a:r>
              <a:rPr lang="cs-CZ" sz="1800" b="1" dirty="0" smtClean="0">
                <a:latin typeface="Arial" charset="0"/>
              </a:rPr>
              <a:t>. </a:t>
            </a:r>
            <a:endParaRPr lang="de-DE" sz="1800" b="1" dirty="0" smtClean="0">
              <a:latin typeface="Arial" charset="0"/>
            </a:endParaRPr>
          </a:p>
          <a:p>
            <a:pPr>
              <a:buFontTx/>
              <a:buNone/>
            </a:pPr>
            <a:endParaRPr lang="cs-CZ" dirty="0" smtClean="0"/>
          </a:p>
        </p:txBody>
      </p:sp>
      <p:pic>
        <p:nvPicPr>
          <p:cNvPr id="4" name="Obrázek 3" descr="help2-930x9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717032"/>
            <a:ext cx="2484736" cy="2439316"/>
          </a:xfrm>
          <a:prstGeom prst="rect">
            <a:avLst/>
          </a:prstGeom>
        </p:spPr>
      </p:pic>
      <p:pic>
        <p:nvPicPr>
          <p:cNvPr id="5" name="Obrázek 4" descr="hel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429000"/>
            <a:ext cx="1252890" cy="1829036"/>
          </a:xfrm>
          <a:prstGeom prst="rect">
            <a:avLst/>
          </a:prstGeom>
        </p:spPr>
      </p:pic>
      <p:pic>
        <p:nvPicPr>
          <p:cNvPr id="6" name="Obrázek 5" descr="blind-m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3501008"/>
            <a:ext cx="1451992" cy="1451992"/>
          </a:xfrm>
          <a:prstGeom prst="rect">
            <a:avLst/>
          </a:prstGeom>
        </p:spPr>
      </p:pic>
      <p:pic>
        <p:nvPicPr>
          <p:cNvPr id="7" name="Obrázek 6" descr="image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4365104"/>
            <a:ext cx="1567061" cy="1560096"/>
          </a:xfrm>
          <a:prstGeom prst="rect">
            <a:avLst/>
          </a:prstGeom>
        </p:spPr>
      </p:pic>
      <p:pic>
        <p:nvPicPr>
          <p:cNvPr id="8" name="Obrázek 7" descr="imagesCA1ER0G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92280" y="3645024"/>
            <a:ext cx="1800225" cy="2543175"/>
          </a:xfrm>
          <a:prstGeom prst="rect">
            <a:avLst/>
          </a:prstGeom>
        </p:spPr>
      </p:pic>
      <p:pic>
        <p:nvPicPr>
          <p:cNvPr id="1026" name="Picture 2" descr="H:\wcdem 2013\0221_blind_630x4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5445224"/>
            <a:ext cx="1224135" cy="81609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29425" y="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3600" b="1" kern="1200" dirty="0" smtClean="0">
                <a:solidFill>
                  <a:srgbClr val="000080"/>
                </a:solidFill>
                <a:latin typeface="Arial" charset="0"/>
                <a:ea typeface="+mn-ea"/>
                <a:cs typeface="+mn-cs"/>
              </a:rPr>
              <a:t>O projektu: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683568" y="1268760"/>
            <a:ext cx="8208267" cy="3746500"/>
          </a:xfrm>
        </p:spPr>
        <p:txBody>
          <a:bodyPr/>
          <a:lstStyle/>
          <a:p>
            <a:pPr>
              <a:buFontTx/>
              <a:buNone/>
            </a:pPr>
            <a:r>
              <a:rPr lang="cs-CZ" sz="2400" u="sng" dirty="0" smtClean="0">
                <a:latin typeface="Arial" charset="0"/>
              </a:rPr>
              <a:t>Období:</a:t>
            </a:r>
            <a:r>
              <a:rPr lang="cs-CZ" sz="2400" b="1" dirty="0" smtClean="0">
                <a:latin typeface="Arial" charset="0"/>
              </a:rPr>
              <a:t> 2013-2014</a:t>
            </a:r>
          </a:p>
          <a:p>
            <a:pPr>
              <a:buFontTx/>
              <a:buNone/>
            </a:pPr>
            <a:endParaRPr lang="cs-CZ" sz="800" b="1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400" u="sng" dirty="0" smtClean="0">
                <a:latin typeface="Arial" charset="0"/>
              </a:rPr>
              <a:t>Podpora</a:t>
            </a:r>
            <a:r>
              <a:rPr lang="cs-CZ" sz="2400" dirty="0" smtClean="0">
                <a:latin typeface="Arial" charset="0"/>
              </a:rPr>
              <a:t>: Evropská komise, GŘ Humanitární pomoc a civilní ochrana</a:t>
            </a:r>
            <a:endParaRPr lang="cs-CZ" sz="2400" b="1" dirty="0" smtClean="0">
              <a:latin typeface="Arial" charset="0"/>
            </a:endParaRPr>
          </a:p>
          <a:p>
            <a:pPr>
              <a:buFontTx/>
              <a:buNone/>
            </a:pPr>
            <a:endParaRPr lang="cs-CZ" sz="800" b="1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400" u="sng" dirty="0" smtClean="0">
                <a:latin typeface="Arial" charset="0"/>
              </a:rPr>
              <a:t>Klíčová slova:</a:t>
            </a:r>
            <a:r>
              <a:rPr lang="cs-CZ" sz="2400" dirty="0" smtClean="0">
                <a:latin typeface="Arial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Krizová připravenost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Civilní ochrana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Psychosociální pomoc při katastrofách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Krizové řízení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Lidé s </a:t>
            </a:r>
            <a:r>
              <a:rPr lang="cs-CZ" sz="2400" b="1" dirty="0" err="1" smtClean="0">
                <a:latin typeface="Arial" charset="0"/>
              </a:rPr>
              <a:t>disabilitou</a:t>
            </a:r>
            <a:r>
              <a:rPr lang="cs-CZ" sz="2400" b="1" dirty="0" smtClean="0">
                <a:latin typeface="Arial" charset="0"/>
              </a:rPr>
              <a:t> (sluchově a zrakově postižení)</a:t>
            </a:r>
            <a:endParaRPr lang="cs-CZ" sz="2400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Uniformované složky </a:t>
            </a: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latin typeface="Arial" charset="0"/>
              </a:rPr>
              <a:t>Integrovaný záchranný systém</a:t>
            </a:r>
          </a:p>
          <a:p>
            <a:pPr>
              <a:buFontTx/>
              <a:buNone/>
            </a:pPr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9425" y="0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6"/>
          <p:cNvSpPr>
            <a:spLocks noGrp="1"/>
          </p:cNvSpPr>
          <p:nvPr>
            <p:ph type="title"/>
          </p:nvPr>
        </p:nvSpPr>
        <p:spPr>
          <a:xfrm>
            <a:off x="755650" y="549275"/>
            <a:ext cx="7772400" cy="555625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Řešitelé projektu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611188" y="908050"/>
            <a:ext cx="5689600" cy="3744913"/>
          </a:xfrm>
        </p:spPr>
        <p:txBody>
          <a:bodyPr/>
          <a:lstStyle/>
          <a:p>
            <a:pPr>
              <a:buFontTx/>
              <a:buNone/>
            </a:pPr>
            <a:r>
              <a:rPr lang="cs-CZ" sz="2000" u="sng" dirty="0" smtClean="0">
                <a:latin typeface="Arial" charset="0"/>
              </a:rPr>
              <a:t>Koordinátor: </a:t>
            </a:r>
          </a:p>
          <a:p>
            <a:pPr>
              <a:buFont typeface="Wingdings" pitchFamily="2" charset="2"/>
              <a:buChar char="Ø"/>
            </a:pPr>
            <a:r>
              <a:rPr lang="de-DE" sz="2000" b="1" dirty="0" err="1" smtClean="0">
                <a:latin typeface="Arial" charset="0"/>
              </a:rPr>
              <a:t>Cen</a:t>
            </a:r>
            <a:r>
              <a:rPr lang="cs-CZ" sz="2000" b="1" dirty="0" err="1" smtClean="0">
                <a:latin typeface="Arial" charset="0"/>
              </a:rPr>
              <a:t>trum</a:t>
            </a:r>
            <a:r>
              <a:rPr lang="cs-CZ" sz="2000" b="1" dirty="0" smtClean="0">
                <a:latin typeface="Arial" charset="0"/>
              </a:rPr>
              <a:t> pro </a:t>
            </a:r>
            <a:r>
              <a:rPr lang="cs-CZ" sz="2000" b="1" dirty="0" err="1" smtClean="0">
                <a:latin typeface="Arial" charset="0"/>
              </a:rPr>
              <a:t>psychotraumatologii</a:t>
            </a:r>
            <a:r>
              <a:rPr lang="cs-CZ" sz="2000" b="1" dirty="0" smtClean="0">
                <a:latin typeface="Arial" charset="0"/>
              </a:rPr>
              <a:t>, </a:t>
            </a:r>
            <a:r>
              <a:rPr lang="cs-CZ" sz="2000" b="1" dirty="0" err="1" smtClean="0">
                <a:latin typeface="Arial" charset="0"/>
              </a:rPr>
              <a:t>Krefeld</a:t>
            </a:r>
            <a:r>
              <a:rPr lang="cs-CZ" sz="2000" b="1" dirty="0" smtClean="0">
                <a:latin typeface="Arial" charset="0"/>
              </a:rPr>
              <a:t>, Německo</a:t>
            </a:r>
          </a:p>
          <a:p>
            <a:pPr>
              <a:buFontTx/>
              <a:buNone/>
            </a:pPr>
            <a:endParaRPr lang="cs-CZ" sz="2000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000" u="sng" dirty="0" smtClean="0">
                <a:latin typeface="Arial" charset="0"/>
              </a:rPr>
              <a:t>Partneři: </a:t>
            </a: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Karlova Univerzita v Praze (FF UK)</a:t>
            </a:r>
          </a:p>
          <a:p>
            <a:pPr>
              <a:buFont typeface="Wingdings" pitchFamily="2" charset="2"/>
              <a:buChar char="Ø"/>
            </a:pPr>
            <a:endParaRPr lang="en-GB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Federální úřad pro civilní ochranu a asistenci při katastrofách, </a:t>
            </a:r>
            <a:r>
              <a:rPr lang="en-US" sz="2000" b="1" dirty="0" smtClean="0">
                <a:latin typeface="Arial" charset="0"/>
              </a:rPr>
              <a:t>Bonn</a:t>
            </a:r>
            <a:r>
              <a:rPr lang="cs-CZ" sz="2000" b="1" dirty="0" smtClean="0">
                <a:latin typeface="Arial" charset="0"/>
              </a:rPr>
              <a:t>, Německo</a:t>
            </a:r>
          </a:p>
          <a:p>
            <a:pPr>
              <a:buFont typeface="Wingdings" pitchFamily="2" charset="2"/>
              <a:buChar char="Ø"/>
            </a:pPr>
            <a:endParaRPr lang="cs-CZ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Norské centrum pro studium násilí a traumatického stresu, Oslo, Norsko </a:t>
            </a:r>
          </a:p>
          <a:p>
            <a:pPr>
              <a:buFont typeface="Wingdings" pitchFamily="2" charset="2"/>
              <a:buChar char="Ø"/>
            </a:pPr>
            <a:endParaRPr lang="cs-CZ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sv-SE" sz="2000" b="1" dirty="0" smtClean="0">
                <a:latin typeface="Arial" charset="0"/>
              </a:rPr>
              <a:t>Univerzita jižního Dánska, Odense, Dánsko</a:t>
            </a:r>
            <a:r>
              <a:rPr lang="sv-SE" sz="2000" dirty="0" smtClean="0"/>
              <a:t> </a:t>
            </a:r>
          </a:p>
          <a:p>
            <a:pPr>
              <a:buNone/>
            </a:pPr>
            <a:endParaRPr lang="cs-CZ" sz="2000" b="1" dirty="0" smtClean="0">
              <a:latin typeface="Arial" charset="0"/>
            </a:endParaRPr>
          </a:p>
          <a:p>
            <a:pPr>
              <a:buFontTx/>
              <a:buNone/>
            </a:pPr>
            <a:endParaRPr lang="en-GB" sz="2000" b="1" dirty="0" smtClean="0">
              <a:latin typeface="Arial" charset="0"/>
            </a:endParaRPr>
          </a:p>
          <a:p>
            <a:pPr>
              <a:buFontTx/>
              <a:buNone/>
            </a:pPr>
            <a:endParaRPr lang="cs-CZ" sz="2400" b="1" dirty="0" smtClean="0">
              <a:latin typeface="Arial" charset="0"/>
            </a:endParaRPr>
          </a:p>
        </p:txBody>
      </p:sp>
      <p:pic>
        <p:nvPicPr>
          <p:cNvPr id="5124" name="Picture 9" descr="C:\Users\Stepan\Desktop\EUNAD -IL\75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5445125"/>
            <a:ext cx="1223963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0" descr="C:\Users\Stepan\Desktop\EUNAD -IL\imagesCAV2PBD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3429000"/>
            <a:ext cx="23495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1" descr="C:\Users\Stepan\Desktop\EUNAD -IL\bez názvu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4724400"/>
            <a:ext cx="271621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2" descr="C:\Users\Stepan\Desktop\EUNAD -IL\mariahilf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1125538"/>
            <a:ext cx="20828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C:\Users\Stepan\Desktop\EUNAD -IL\logo_U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588" y="2205038"/>
            <a:ext cx="1258887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72400" cy="1872208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Další podpora projektu: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250824" y="1052736"/>
            <a:ext cx="7561535" cy="6337077"/>
          </a:xfrm>
        </p:spPr>
        <p:txBody>
          <a:bodyPr/>
          <a:lstStyle/>
          <a:p>
            <a:pPr>
              <a:buFontTx/>
              <a:buNone/>
            </a:pPr>
            <a:endParaRPr lang="cs-CZ" sz="20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Ministerstvo vnitra ČR, odbor bezpečnostní politiky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Německá asociace pro rehabilitaci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Izraelská trauma koalice (ITC) 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Španělská společnost pro traumatologii, traumatický stres a disociaci (SEPET+D)</a:t>
            </a:r>
          </a:p>
          <a:p>
            <a:pPr>
              <a:buNone/>
            </a:pPr>
            <a:endParaRPr lang="cs-CZ" sz="1100" b="1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b="1" dirty="0" smtClean="0">
                <a:latin typeface="Arial" charset="0"/>
              </a:rPr>
              <a:t>Univerzita Oslo – Lékařská fakulta</a:t>
            </a:r>
          </a:p>
          <a:p>
            <a:pPr>
              <a:buNone/>
            </a:pPr>
            <a:endParaRPr lang="cs-CZ" sz="2400" b="1" dirty="0" smtClean="0">
              <a:latin typeface="Arial" charset="0"/>
            </a:endParaRPr>
          </a:p>
          <a:p>
            <a:pPr>
              <a:buNone/>
            </a:pPr>
            <a:r>
              <a:rPr lang="cs-CZ" sz="2400" b="1" dirty="0" smtClean="0">
                <a:latin typeface="Arial" charset="0"/>
              </a:rPr>
              <a:t>+</a:t>
            </a:r>
          </a:p>
          <a:p>
            <a:pPr>
              <a:buNone/>
            </a:pPr>
            <a:r>
              <a:rPr lang="cs-CZ" sz="2000" b="1" dirty="0" smtClean="0">
                <a:latin typeface="Arial" charset="0"/>
              </a:rPr>
              <a:t>Příslušné organizace sdružující občany s </a:t>
            </a:r>
            <a:r>
              <a:rPr lang="cs-CZ" sz="2000" b="1" dirty="0" err="1" smtClean="0">
                <a:latin typeface="Arial" charset="0"/>
              </a:rPr>
              <a:t>disabilitou</a:t>
            </a:r>
            <a:endParaRPr lang="cs-CZ" sz="2000" b="1" dirty="0" smtClean="0">
              <a:latin typeface="Arial" charset="0"/>
            </a:endParaRPr>
          </a:p>
        </p:txBody>
      </p:sp>
      <p:pic>
        <p:nvPicPr>
          <p:cNvPr id="6148" name="Picture 2" descr="C:\Users\Stepan\Desktop\EUNAD -IL\uni osl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221088"/>
            <a:ext cx="1152525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C:\Users\Stepan\Desktop\EUNAD -IL\imagesCASLRBC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3717032"/>
            <a:ext cx="1368425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4" descr="C:\Users\Stepan\Desktop\EUNAD -IL\ger reh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060848"/>
            <a:ext cx="183197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C:\Users\Stepan\Desktop\EUNAD -IL\imagesCA1Q7DO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2636912"/>
            <a:ext cx="1177355" cy="970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6" descr="C:\Users\Stepan\Desktop\EUNAD -IL\0002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950" y="1412776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772400" cy="555625"/>
          </a:xfrm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Základ projektu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cs-CZ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US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Evropská síť psychosociální následné péče při katastrofách (předchozí projekty)</a:t>
            </a:r>
            <a:r>
              <a:rPr lang="en-US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cs-CZ" sz="2800" b="1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0" y="2060848"/>
            <a:ext cx="7988300" cy="4395515"/>
          </a:xfrm>
        </p:spPr>
        <p:txBody>
          <a:bodyPr/>
          <a:lstStyle/>
          <a:p>
            <a:pPr marL="457200" indent="-457200">
              <a:buFontTx/>
              <a:buAutoNum type="arabicParenR"/>
              <a:defRPr/>
            </a:pPr>
            <a:r>
              <a:rPr lang="cs-CZ" sz="2000" b="1" dirty="0" smtClean="0">
                <a:latin typeface="Arial" charset="0"/>
              </a:rPr>
              <a:t>Projekt                                  (2007-2009):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Program orientovaný na cílové skupiny </a:t>
            </a:r>
            <a:r>
              <a:rPr lang="cs-CZ" sz="2000" dirty="0" smtClean="0">
                <a:latin typeface="Arial" charset="0"/>
              </a:rPr>
              <a:t>(TGIP)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nástroj </a:t>
            </a:r>
            <a:r>
              <a:rPr lang="en-US" sz="2000" b="1" dirty="0" smtClean="0">
                <a:latin typeface="Arial" charset="0"/>
              </a:rPr>
              <a:t>Cologne Risk Index-Disaster</a:t>
            </a:r>
            <a:r>
              <a:rPr lang="en-US" sz="2000" dirty="0" smtClean="0">
                <a:latin typeface="Arial" charset="0"/>
              </a:rPr>
              <a:t> </a:t>
            </a:r>
            <a:r>
              <a:rPr lang="cs-CZ" sz="2000" dirty="0" smtClean="0">
                <a:latin typeface="Arial" charset="0"/>
              </a:rPr>
              <a:t>(kontext=rozsáhlé mimořádné události)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cs-CZ" sz="2000" b="1" dirty="0" err="1" smtClean="0">
                <a:latin typeface="Arial" charset="0"/>
              </a:rPr>
              <a:t>Psychoedukace</a:t>
            </a:r>
            <a:r>
              <a:rPr lang="cs-CZ" sz="2000" b="1" dirty="0" smtClean="0">
                <a:latin typeface="Arial" charset="0"/>
              </a:rPr>
              <a:t> (pro lidi zasažené katastrofami)</a:t>
            </a:r>
            <a:endParaRPr lang="cs-CZ" sz="2000" dirty="0" smtClean="0">
              <a:latin typeface="Arial" charset="0"/>
            </a:endParaRPr>
          </a:p>
          <a:p>
            <a:pPr marL="457200" indent="-457200">
              <a:buFontTx/>
              <a:buNone/>
              <a:defRPr/>
            </a:pPr>
            <a:endParaRPr lang="cs-CZ" sz="2000" dirty="0" smtClean="0">
              <a:latin typeface="Arial" charset="0"/>
            </a:endParaRPr>
          </a:p>
          <a:p>
            <a:pPr>
              <a:buFontTx/>
              <a:buNone/>
              <a:defRPr/>
            </a:pPr>
            <a:endParaRPr lang="cs-CZ" sz="800" dirty="0" smtClean="0"/>
          </a:p>
          <a:p>
            <a:pPr>
              <a:buFontTx/>
              <a:buNone/>
              <a:defRPr/>
            </a:pPr>
            <a:r>
              <a:rPr lang="cs-CZ" sz="2000" b="1" dirty="0" smtClean="0">
                <a:latin typeface="Arial" charset="0"/>
              </a:rPr>
              <a:t>2) Projekt                                   (2009-2011):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Implementace projektu EUTOPA </a:t>
            </a:r>
            <a:br>
              <a:rPr lang="cs-CZ" sz="2000" b="1" dirty="0" smtClean="0">
                <a:latin typeface="Arial" charset="0"/>
              </a:rPr>
            </a:br>
            <a:r>
              <a:rPr lang="cs-CZ" sz="2000" dirty="0" smtClean="0">
                <a:latin typeface="Arial" charset="0"/>
              </a:rPr>
              <a:t>(kontext=uniformované složky)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sz="2000" b="1" dirty="0" smtClean="0">
                <a:latin typeface="Arial" charset="0"/>
              </a:rPr>
              <a:t>Vodítka – psychosociální podpora pro uniformované složky</a:t>
            </a:r>
          </a:p>
          <a:p>
            <a:pPr>
              <a:buFontTx/>
              <a:buNone/>
              <a:defRPr/>
            </a:pPr>
            <a:endParaRPr lang="cs-CZ" sz="2000" b="1" dirty="0" smtClean="0">
              <a:latin typeface="Arial" charset="0"/>
            </a:endParaRPr>
          </a:p>
          <a:p>
            <a:pPr>
              <a:buFontTx/>
              <a:buNone/>
              <a:defRPr/>
            </a:pPr>
            <a:r>
              <a:rPr lang="cs-CZ" sz="2000" dirty="0" smtClean="0">
                <a:latin typeface="Arial" charset="0"/>
              </a:rPr>
              <a:t>Podporováno: </a:t>
            </a:r>
            <a:r>
              <a:rPr lang="cs-CZ" sz="2000" b="1" dirty="0" smtClean="0">
                <a:latin typeface="Arial" charset="0"/>
              </a:rPr>
              <a:t>Evropskou komisí, GŘ Prostředí</a:t>
            </a:r>
          </a:p>
          <a:p>
            <a:pPr>
              <a:defRPr/>
            </a:pPr>
            <a:endParaRPr lang="cs-CZ" dirty="0" smtClean="0"/>
          </a:p>
        </p:txBody>
      </p:sp>
      <p:sp>
        <p:nvSpPr>
          <p:cNvPr id="7172" name="Obdélník 4"/>
          <p:cNvSpPr>
            <a:spLocks noChangeArrowheads="1"/>
          </p:cNvSpPr>
          <p:nvPr/>
        </p:nvSpPr>
        <p:spPr bwMode="auto">
          <a:xfrm>
            <a:off x="1331640" y="5349895"/>
            <a:ext cx="781236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endParaRPr lang="cs-CZ" b="1" dirty="0">
              <a:cs typeface="Arial" charset="0"/>
            </a:endParaRPr>
          </a:p>
          <a:p>
            <a:pPr algn="r"/>
            <a:endParaRPr lang="cs-CZ" b="1" dirty="0">
              <a:cs typeface="Arial" charset="0"/>
            </a:endParaRPr>
          </a:p>
          <a:p>
            <a:pPr algn="ctr"/>
            <a:r>
              <a:rPr lang="cs-CZ" b="1" dirty="0">
                <a:cs typeface="Arial" charset="0"/>
              </a:rPr>
              <a:t/>
            </a:r>
            <a:br>
              <a:rPr lang="cs-CZ" b="1" dirty="0">
                <a:cs typeface="Arial" charset="0"/>
              </a:rPr>
            </a:br>
            <a:r>
              <a:rPr lang="cs-CZ" sz="1800" b="1" dirty="0" smtClean="0">
                <a:solidFill>
                  <a:srgbClr val="FF0000"/>
                </a:solidFill>
                <a:cs typeface="Arial" charset="0"/>
              </a:rPr>
              <a:t>http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://www.</a:t>
            </a:r>
            <a:r>
              <a:rPr lang="cs-CZ" sz="1800" b="1" dirty="0" err="1">
                <a:solidFill>
                  <a:srgbClr val="FF0000"/>
                </a:solidFill>
                <a:cs typeface="Arial" charset="0"/>
              </a:rPr>
              <a:t>eutopa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-</a:t>
            </a:r>
            <a:r>
              <a:rPr lang="cs-CZ" sz="1800" b="1" dirty="0" err="1">
                <a:solidFill>
                  <a:srgbClr val="FF0000"/>
                </a:solidFill>
                <a:cs typeface="Arial" charset="0"/>
              </a:rPr>
              <a:t>info.eu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/</a:t>
            </a:r>
          </a:p>
        </p:txBody>
      </p:sp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16832"/>
            <a:ext cx="33718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149080"/>
            <a:ext cx="2160588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2"/>
          <p:cNvPicPr>
            <a:picLocks noChangeAspect="1" noChangeArrowheads="1"/>
          </p:cNvPicPr>
          <p:nvPr/>
        </p:nvPicPr>
        <p:blipFill>
          <a:blip r:embed="rId5" cstate="print"/>
          <a:srcRect l="51016" t="8195" r="1801" b="8195"/>
          <a:stretch>
            <a:fillRect/>
          </a:stretch>
        </p:blipFill>
        <p:spPr bwMode="auto">
          <a:xfrm>
            <a:off x="7618413" y="4077072"/>
            <a:ext cx="1525587" cy="2162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647700"/>
          </a:xfrm>
          <a:noFill/>
        </p:spPr>
        <p:txBody>
          <a:bodyPr/>
          <a:lstStyle/>
          <a:p>
            <a:r>
              <a:rPr lang="cs-CZ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Problém </a:t>
            </a:r>
            <a:r>
              <a:rPr lang="cs-CZ" b="1" dirty="0" err="1" smtClean="0">
                <a:solidFill>
                  <a:srgbClr val="000080"/>
                </a:solidFill>
                <a:latin typeface="Arial" charset="0"/>
                <a:cs typeface="Arial" charset="0"/>
              </a:rPr>
              <a:t>screeningu</a:t>
            </a:r>
            <a:endParaRPr lang="de-DE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71550" y="6092825"/>
            <a:ext cx="7704138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dirty="0" smtClean="0"/>
              <a:t>Dle</a:t>
            </a:r>
            <a:r>
              <a:rPr lang="de-DE" sz="1400" dirty="0" smtClean="0"/>
              <a:t> </a:t>
            </a:r>
            <a:r>
              <a:rPr lang="de-DE" sz="1400" dirty="0"/>
              <a:t>R. Williams R &amp; V. Kemp after </a:t>
            </a:r>
            <a:r>
              <a:rPr lang="de-DE" sz="1400" dirty="0" err="1"/>
              <a:t>Layne</a:t>
            </a:r>
            <a:r>
              <a:rPr lang="de-DE" sz="1400" dirty="0"/>
              <a:t> CM et al. (2008</a:t>
            </a:r>
            <a:r>
              <a:rPr lang="de-DE" sz="1400" dirty="0" smtClean="0"/>
              <a:t>)</a:t>
            </a:r>
            <a:r>
              <a:rPr lang="cs-CZ" sz="1400" dirty="0" smtClean="0"/>
              <a:t> upravil </a:t>
            </a:r>
            <a:r>
              <a:rPr lang="cs-CZ" sz="1400" dirty="0" err="1" smtClean="0"/>
              <a:t>Vymětal</a:t>
            </a:r>
            <a:r>
              <a:rPr lang="cs-CZ" sz="1400" dirty="0" smtClean="0"/>
              <a:t> (2013)</a:t>
            </a:r>
            <a:r>
              <a:rPr lang="de-DE" sz="1800" dirty="0" smtClean="0"/>
              <a:t> </a:t>
            </a:r>
            <a:endParaRPr lang="de-DE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graf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450" y="1196975"/>
            <a:ext cx="682783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052736"/>
            <a:ext cx="8229600" cy="647700"/>
          </a:xfrm>
          <a:noFill/>
        </p:spPr>
        <p:txBody>
          <a:bodyPr/>
          <a:lstStyle/>
          <a:p>
            <a:r>
              <a:rPr lang="cs-CZ" sz="2800" b="1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Intervence zaměřené na cílové skupiny (TGIP)</a:t>
            </a:r>
            <a:endParaRPr lang="de-DE" sz="2800" b="1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291931" y="6486487"/>
            <a:ext cx="7704138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dirty="0" smtClean="0"/>
              <a:t>Dle projektu EUTOPA</a:t>
            </a:r>
            <a:r>
              <a:rPr lang="de-DE" sz="1800" dirty="0" smtClean="0"/>
              <a:t> </a:t>
            </a:r>
            <a:endParaRPr lang="de-DE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60648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1187624" y="1844824"/>
          <a:ext cx="7128445" cy="4709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Snímek" r:id="rId6" imgW="4418091" imgH="3322622" progId="PowerPoint.Slide.12">
                  <p:embed/>
                </p:oleObj>
              </mc:Choice>
              <mc:Fallback>
                <p:oleObj name="Snímek" r:id="rId6" imgW="4418091" imgH="3322622" progId="PowerPoint.Slid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1844824"/>
                        <a:ext cx="7128445" cy="4709041"/>
                      </a:xfrm>
                      <a:prstGeom prst="rect">
                        <a:avLst/>
                      </a:prstGeom>
                      <a:solidFill>
                        <a:srgbClr val="000000">
                          <a:alpha val="89803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250825" y="2565400"/>
            <a:ext cx="5545138" cy="4318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endParaRPr lang="de-CH" sz="160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340768"/>
            <a:ext cx="2943891" cy="18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2009-03-22-xxl--20090306080721_DEU_NRW_Haus_Einsturz_MME117_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3860800"/>
            <a:ext cx="32400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1341438"/>
            <a:ext cx="24733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 Box 14"/>
          <p:cNvSpPr txBox="1">
            <a:spLocks noChangeArrowheads="1"/>
          </p:cNvSpPr>
          <p:nvPr/>
        </p:nvSpPr>
        <p:spPr bwMode="auto">
          <a:xfrm>
            <a:off x="3132138" y="3357563"/>
            <a:ext cx="2952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/>
              <a:t>Love </a:t>
            </a:r>
            <a:r>
              <a:rPr lang="de-DE" sz="1400" b="1" dirty="0" err="1" smtClean="0"/>
              <a:t>parade</a:t>
            </a:r>
            <a:r>
              <a:rPr lang="de-DE" sz="1400" b="1" dirty="0" smtClean="0"/>
              <a:t>,</a:t>
            </a:r>
            <a:r>
              <a:rPr lang="cs-CZ" sz="1400" b="1" dirty="0" smtClean="0"/>
              <a:t> Německo</a:t>
            </a:r>
            <a:r>
              <a:rPr lang="de-DE" sz="1400" b="1" dirty="0" smtClean="0"/>
              <a:t> </a:t>
            </a:r>
            <a:r>
              <a:rPr lang="de-DE" sz="1400" b="1" dirty="0"/>
              <a:t>2010</a:t>
            </a:r>
          </a:p>
        </p:txBody>
      </p:sp>
      <p:sp>
        <p:nvSpPr>
          <p:cNvPr id="10248" name="Text Box 15"/>
          <p:cNvSpPr txBox="1">
            <a:spLocks noChangeArrowheads="1"/>
          </p:cNvSpPr>
          <p:nvPr/>
        </p:nvSpPr>
        <p:spPr bwMode="auto">
          <a:xfrm>
            <a:off x="684213" y="3429000"/>
            <a:ext cx="2017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/>
              <a:t>Tsunami</a:t>
            </a:r>
            <a:r>
              <a:rPr lang="cs-CZ" sz="1400" b="1"/>
              <a:t> 2004</a:t>
            </a:r>
            <a:endParaRPr lang="de-DE" sz="1400" b="1"/>
          </a:p>
        </p:txBody>
      </p:sp>
      <p:sp>
        <p:nvSpPr>
          <p:cNvPr id="10249" name="Text Box 16"/>
          <p:cNvSpPr txBox="1">
            <a:spLocks noChangeArrowheads="1"/>
          </p:cNvSpPr>
          <p:nvPr/>
        </p:nvSpPr>
        <p:spPr bwMode="auto">
          <a:xfrm>
            <a:off x="6407150" y="3284538"/>
            <a:ext cx="2736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/>
              <a:t>CBRN </a:t>
            </a:r>
            <a:r>
              <a:rPr lang="cs-CZ" sz="1400" b="1" dirty="0" smtClean="0"/>
              <a:t>nehody – cvičení, Německo 2011-2012</a:t>
            </a:r>
            <a:endParaRPr lang="de-DE" sz="1400" b="1" dirty="0"/>
          </a:p>
        </p:txBody>
      </p:sp>
      <p:sp>
        <p:nvSpPr>
          <p:cNvPr id="10250" name="Text Box 18"/>
          <p:cNvSpPr txBox="1">
            <a:spLocks noChangeArrowheads="1"/>
          </p:cNvSpPr>
          <p:nvPr/>
        </p:nvSpPr>
        <p:spPr bwMode="auto">
          <a:xfrm>
            <a:off x="468313" y="6165850"/>
            <a:ext cx="3095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 dirty="0" smtClean="0"/>
              <a:t>Zřícení historického archívu, Kolín nad Rýnem, Německo 2009</a:t>
            </a:r>
            <a:endParaRPr lang="de-DE" sz="1400" b="1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11188" y="549275"/>
            <a:ext cx="7772400" cy="555625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cs-CZ" sz="3200" b="1" dirty="0" smtClean="0">
                <a:solidFill>
                  <a:srgbClr val="000080"/>
                </a:solidFill>
                <a:ea typeface="+mj-ea"/>
                <a:cs typeface="Arial" charset="0"/>
              </a:rPr>
              <a:t>Zkušenosti/TGIP</a:t>
            </a:r>
            <a:endParaRPr lang="cs-CZ" sz="3200" b="1" dirty="0">
              <a:solidFill>
                <a:srgbClr val="000080"/>
              </a:solidFill>
              <a:ea typeface="+mj-ea"/>
              <a:cs typeface="Arial" charset="0"/>
            </a:endParaRPr>
          </a:p>
        </p:txBody>
      </p:sp>
      <p:pic>
        <p:nvPicPr>
          <p:cNvPr id="10252" name="Picture 13" descr="DNzeleznicniStudenka (1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8400" y="3860800"/>
            <a:ext cx="3384550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 Box 18"/>
          <p:cNvSpPr txBox="1">
            <a:spLocks noChangeArrowheads="1"/>
          </p:cNvSpPr>
          <p:nvPr/>
        </p:nvSpPr>
        <p:spPr bwMode="auto">
          <a:xfrm>
            <a:off x="5003800" y="6237288"/>
            <a:ext cx="36726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 dirty="0" smtClean="0"/>
              <a:t>Nehoda vlaku ve </a:t>
            </a:r>
            <a:r>
              <a:rPr lang="cs-CZ" sz="1400" b="1" dirty="0" err="1" smtClean="0"/>
              <a:t>Srudénce</a:t>
            </a:r>
            <a:r>
              <a:rPr lang="cs-CZ" sz="1400" b="1" dirty="0" smtClean="0"/>
              <a:t>, ČR, 2008</a:t>
            </a:r>
            <a:r>
              <a:rPr lang="de-DE" sz="1400" b="1" dirty="0" smtClean="0"/>
              <a:t> </a:t>
            </a:r>
            <a:endParaRPr lang="de-DE" sz="1400" b="1" dirty="0"/>
          </a:p>
        </p:txBody>
      </p:sp>
      <p:pic>
        <p:nvPicPr>
          <p:cNvPr id="10254" name="obrázek 7" descr="studénka 2 jícha pč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388" y="3860800"/>
            <a:ext cx="17907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Indian-Ocean-Tsunami-2004--300x19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3528" y="1340768"/>
            <a:ext cx="2748980" cy="1872208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412875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Vztah projektu EUNAD </a:t>
            </a:r>
            <a:b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k dokumentům EU a UN: </a:t>
            </a:r>
            <a:endParaRPr lang="de-DE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2420938"/>
            <a:ext cx="8496944" cy="208915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GB" sz="2400" dirty="0" smtClean="0">
                <a:latin typeface="Arial" charset="0"/>
              </a:rPr>
              <a:t>EUNAD </a:t>
            </a:r>
            <a:r>
              <a:rPr lang="cs-CZ" sz="2400" dirty="0" smtClean="0">
                <a:latin typeface="Arial" charset="0"/>
              </a:rPr>
              <a:t>má za cíl implementaci a přípravu </a:t>
            </a:r>
            <a:r>
              <a:rPr lang="cs-CZ" sz="2400" b="1" dirty="0" smtClean="0">
                <a:latin typeface="Arial" charset="0"/>
              </a:rPr>
              <a:t>asistenčních programů pro občany s </a:t>
            </a:r>
            <a:r>
              <a:rPr lang="cs-CZ" sz="2400" b="1" dirty="0" err="1" smtClean="0">
                <a:latin typeface="Arial" charset="0"/>
              </a:rPr>
              <a:t>disabilitou</a:t>
            </a:r>
            <a:r>
              <a:rPr lang="cs-CZ" sz="2400" dirty="0" smtClean="0">
                <a:latin typeface="Arial" charset="0"/>
              </a:rPr>
              <a:t> (osoby ve vysokém riziku) </a:t>
            </a:r>
            <a:r>
              <a:rPr lang="cs-CZ" sz="2400" b="1" dirty="0" smtClean="0">
                <a:latin typeface="Arial" charset="0"/>
              </a:rPr>
              <a:t>při katastrofách</a:t>
            </a:r>
            <a:r>
              <a:rPr lang="cs-CZ" sz="2400" dirty="0" smtClean="0">
                <a:latin typeface="Arial" charset="0"/>
              </a:rPr>
              <a:t>, které respektují </a:t>
            </a:r>
            <a:r>
              <a:rPr lang="cs-CZ" sz="2400" b="1" dirty="0" smtClean="0">
                <a:latin typeface="Arial" charset="0"/>
              </a:rPr>
              <a:t>lidská práva EU</a:t>
            </a:r>
            <a:r>
              <a:rPr lang="en-GB" sz="2400" dirty="0" smtClean="0">
                <a:latin typeface="Arial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Další krok k implementaci</a:t>
            </a:r>
            <a:r>
              <a:rPr lang="cs-CZ" sz="2400" b="1" dirty="0" smtClean="0">
                <a:latin typeface="Arial" charset="0"/>
              </a:rPr>
              <a:t> Konvence práv osob s </a:t>
            </a:r>
            <a:r>
              <a:rPr lang="cs-CZ" sz="2400" b="1" dirty="0" err="1" smtClean="0">
                <a:latin typeface="Arial" charset="0"/>
              </a:rPr>
              <a:t>disabilitou</a:t>
            </a:r>
            <a:r>
              <a:rPr lang="cs-CZ" sz="2400" b="1" dirty="0" smtClean="0">
                <a:latin typeface="Arial" charset="0"/>
              </a:rPr>
              <a:t> (UN).</a:t>
            </a:r>
            <a:r>
              <a:rPr lang="en-GB" sz="2800" b="1" dirty="0" smtClean="0"/>
              <a:t> </a:t>
            </a:r>
            <a:endParaRPr lang="de-DE" sz="2800" b="1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4213" y="981075"/>
            <a:ext cx="7772400" cy="722313"/>
          </a:xfrm>
        </p:spPr>
        <p:txBody>
          <a:bodyPr/>
          <a:lstStyle/>
          <a:p>
            <a:pPr>
              <a:defRPr/>
            </a:pPr>
            <a:r>
              <a:rPr lang="cs-CZ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Úkoly</a:t>
            </a:r>
            <a:r>
              <a:rPr lang="de-DE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/>
            </a:r>
            <a:br>
              <a:rPr lang="de-DE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endParaRPr lang="cs-CZ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196752"/>
            <a:ext cx="8964488" cy="3289300"/>
          </a:xfrm>
        </p:spPr>
        <p:txBody>
          <a:bodyPr/>
          <a:lstStyle/>
          <a:p>
            <a:pPr algn="l"/>
            <a:endParaRPr lang="en-GB" sz="2400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Výzkum </a:t>
            </a:r>
            <a:r>
              <a:rPr lang="cs-CZ" sz="2400" dirty="0" smtClean="0">
                <a:latin typeface="Arial" charset="0"/>
              </a:rPr>
              <a:t>(Dvě kvalitativní výzkumné studie–u sluchově/zrakově postižených, Výzkum odborné literatury, Analýza relevantních národních a EU projektů)</a:t>
            </a:r>
            <a:endParaRPr lang="en-GB" sz="2400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Vstupní odborná konference </a:t>
            </a:r>
            <a:r>
              <a:rPr lang="cs-CZ" sz="2400" dirty="0" smtClean="0">
                <a:latin typeface="Arial" charset="0"/>
              </a:rPr>
              <a:t>(Izrael 02/2013)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Místní tvorba sítě s organizacemi sluchově/zrakově postižených</a:t>
            </a:r>
            <a:r>
              <a:rPr lang="cs-CZ" sz="2400" dirty="0" smtClean="0">
                <a:latin typeface="Arial" charset="0"/>
              </a:rPr>
              <a:t> (2013 - Něm, CZ, DK, Nor)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Místní workshopy </a:t>
            </a:r>
            <a:r>
              <a:rPr lang="cs-CZ" sz="2400" dirty="0" smtClean="0">
                <a:latin typeface="Arial" charset="0"/>
              </a:rPr>
              <a:t>(2013 - Něm, CZ, DK, Nor)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dirty="0" smtClean="0">
                <a:latin typeface="Arial" charset="0"/>
              </a:rPr>
              <a:t>2 odborné evropské konference </a:t>
            </a:r>
            <a:r>
              <a:rPr lang="cs-CZ" sz="2400" dirty="0" smtClean="0">
                <a:latin typeface="Arial" charset="0"/>
              </a:rPr>
              <a:t>(Praha 10/2013, Kolín </a:t>
            </a:r>
            <a:r>
              <a:rPr lang="cs-CZ" sz="2400" dirty="0" err="1" smtClean="0">
                <a:latin typeface="Arial" charset="0"/>
              </a:rPr>
              <a:t>n.R</a:t>
            </a:r>
            <a:r>
              <a:rPr lang="cs-CZ" sz="2400" dirty="0" smtClean="0">
                <a:latin typeface="Arial" charset="0"/>
              </a:rPr>
              <a:t>. 2014)</a:t>
            </a:r>
            <a:endParaRPr lang="en-GB" sz="2400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GB" sz="2400" b="1" dirty="0" smtClean="0">
                <a:latin typeface="Arial" charset="0"/>
              </a:rPr>
              <a:t>EUNAD </a:t>
            </a:r>
            <a:r>
              <a:rPr lang="cs-CZ" sz="2400" b="1" dirty="0" smtClean="0">
                <a:latin typeface="Arial" charset="0"/>
              </a:rPr>
              <a:t>doporučení-vodítka/</a:t>
            </a:r>
            <a:r>
              <a:rPr lang="en-GB" sz="2400" b="1" dirty="0" smtClean="0">
                <a:latin typeface="Arial" charset="0"/>
              </a:rPr>
              <a:t>EUNAD </a:t>
            </a:r>
            <a:r>
              <a:rPr lang="cs-CZ" sz="2400" b="1" dirty="0" smtClean="0">
                <a:latin typeface="Arial" charset="0"/>
              </a:rPr>
              <a:t>mezinárodní pracovní skupina</a:t>
            </a:r>
            <a:endParaRPr lang="en-GB" sz="2400" b="1" dirty="0" smtClean="0">
              <a:latin typeface="Arial" charset="0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GB" sz="2400" b="1" dirty="0" smtClean="0">
                <a:latin typeface="Arial" charset="0"/>
              </a:rPr>
              <a:t>Pilot</a:t>
            </a:r>
            <a:r>
              <a:rPr lang="cs-CZ" sz="2400" b="1" dirty="0" smtClean="0">
                <a:latin typeface="Arial" charset="0"/>
              </a:rPr>
              <a:t>ní výcvik </a:t>
            </a:r>
            <a:r>
              <a:rPr lang="cs-CZ" sz="2400" dirty="0" smtClean="0">
                <a:latin typeface="Arial" charset="0"/>
              </a:rPr>
              <a:t>(2013 - Něm, CZ, DK, Nor)</a:t>
            </a:r>
            <a:endParaRPr lang="de-DE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Stepan\Desktop\ISR 2 2013\ISRAEL 2013\P10100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2349500"/>
            <a:ext cx="6011862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Users\Stepan\Desktop\ISR 2 2013\ISRAEL 2013\P10100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349500"/>
            <a:ext cx="316865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C:\Users\Stepan\Desktop\ISR 2 2013\ISRAEL 2013\P101006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4581525"/>
            <a:ext cx="313213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899593" y="908050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cs-CZ" sz="2800" b="1" dirty="0" smtClean="0">
                <a:solidFill>
                  <a:srgbClr val="000080"/>
                </a:solidFill>
                <a:ea typeface="+mj-ea"/>
                <a:cs typeface="Arial" charset="0"/>
              </a:rPr>
              <a:t>Vstupní odborná konference v Izraeli</a:t>
            </a:r>
            <a:endParaRPr lang="cs-CZ" sz="2800" b="1" dirty="0">
              <a:solidFill>
                <a:srgbClr val="000080"/>
              </a:solidFill>
              <a:ea typeface="+mj-ea"/>
              <a:cs typeface="Arial" charset="0"/>
            </a:endParaRPr>
          </a:p>
        </p:txBody>
      </p:sp>
      <p:sp>
        <p:nvSpPr>
          <p:cNvPr id="16390" name="Obdélník 6"/>
          <p:cNvSpPr>
            <a:spLocks noChangeArrowheads="1"/>
          </p:cNvSpPr>
          <p:nvPr/>
        </p:nvSpPr>
        <p:spPr bwMode="auto">
          <a:xfrm>
            <a:off x="0" y="1844675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sz="2000" dirty="0" smtClean="0"/>
              <a:t>Odborné setkání organizovala Izraelská trauma koalice (Jeruzalém, 02/2013) </a:t>
            </a:r>
            <a:endParaRPr lang="en-GB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765175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Výzkum</a:t>
            </a:r>
            <a:r>
              <a:rPr lang="en-GB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:</a:t>
            </a: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/>
            </a:r>
            <a:b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</a:b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124744"/>
            <a:ext cx="8064500" cy="10795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Realizace 2 kvalitativních studií, které se týkají specifického vnímání psychického </a:t>
            </a:r>
            <a:r>
              <a:rPr lang="cs-CZ" sz="2400" dirty="0" err="1" smtClean="0">
                <a:latin typeface="Arial" charset="0"/>
              </a:rPr>
              <a:t>trumatu</a:t>
            </a:r>
            <a:r>
              <a:rPr lang="cs-CZ" sz="2400" dirty="0" smtClean="0">
                <a:latin typeface="Arial" charset="0"/>
              </a:rPr>
              <a:t> u lidí sluchově a zrakově postižených (Nor)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Analýza projektů (DK)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Výzkum literatury (CZ)</a:t>
            </a:r>
            <a:endParaRPr lang="en-GB" sz="2400" i="1" dirty="0" smtClean="0">
              <a:latin typeface="Arial" charset="0"/>
            </a:endParaRPr>
          </a:p>
          <a:p>
            <a:pPr>
              <a:buFontTx/>
              <a:buNone/>
            </a:pPr>
            <a:endParaRPr lang="de-DE" sz="2400" dirty="0" smtClean="0">
              <a:latin typeface="Arial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56992"/>
            <a:ext cx="2608262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491880" y="4221088"/>
            <a:ext cx="4968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 dirty="0" smtClean="0"/>
              <a:t>Výsledky </a:t>
            </a:r>
            <a:r>
              <a:rPr lang="cs-CZ" dirty="0" smtClean="0"/>
              <a:t>budou hlavním podkladem pro tvorbu </a:t>
            </a:r>
            <a:r>
              <a:rPr lang="cs-CZ" b="1" dirty="0" smtClean="0"/>
              <a:t>doporučení a výcvikový materiál</a:t>
            </a:r>
            <a:r>
              <a:rPr lang="cs-CZ" dirty="0" smtClean="0"/>
              <a:t>.</a:t>
            </a:r>
            <a:r>
              <a:rPr lang="de-DE" dirty="0" smtClean="0"/>
              <a:t> </a:t>
            </a:r>
            <a:endParaRPr lang="de-DE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052513"/>
            <a:ext cx="7772400" cy="1008062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Místní workshopy a mezinárodní konference: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060575"/>
            <a:ext cx="7772400" cy="4248150"/>
          </a:xfrm>
        </p:spPr>
        <p:txBody>
          <a:bodyPr/>
          <a:lstStyle/>
          <a:p>
            <a:pPr>
              <a:buFontTx/>
              <a:buNone/>
            </a:pPr>
            <a:r>
              <a:rPr lang="cs-CZ" sz="2000" b="1" dirty="0" smtClean="0">
                <a:latin typeface="Arial" charset="0"/>
              </a:rPr>
              <a:t>Úkoly</a:t>
            </a:r>
            <a:r>
              <a:rPr lang="en-GB" sz="2000" b="1" dirty="0" smtClean="0">
                <a:latin typeface="Arial" charset="0"/>
              </a:rPr>
              <a:t>: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</a:rPr>
              <a:t>Místní workshopy (každá země, účastnící: odborníci IZS, zástupci organizací sluchově/zrakově postižených)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</a:rPr>
              <a:t>Mezinárodní konference I (Praha, 10/2013, cca 25 EU expertů)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sz="2000" dirty="0" smtClean="0">
                <a:latin typeface="Arial" charset="0"/>
              </a:rPr>
              <a:t>International workshop II</a:t>
            </a:r>
            <a:r>
              <a:rPr lang="cs-CZ" sz="2000" dirty="0" smtClean="0">
                <a:latin typeface="Arial" charset="0"/>
              </a:rPr>
              <a:t> (Kolín n. R., 2014, cca 25 EU expertů)</a:t>
            </a:r>
            <a:endParaRPr lang="en-GB" sz="2000" dirty="0" smtClean="0">
              <a:latin typeface="Arial" charset="0"/>
            </a:endParaRPr>
          </a:p>
          <a:p>
            <a:endParaRPr lang="en-GB" sz="2000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sz="2000" b="1" dirty="0" smtClean="0">
                <a:latin typeface="Arial" charset="0"/>
              </a:rPr>
              <a:t>Očekávané výsledky</a:t>
            </a:r>
            <a:r>
              <a:rPr lang="en-GB" sz="2000" b="1" dirty="0" smtClean="0">
                <a:latin typeface="Arial" charset="0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Doporučení/vodítka (konsensuálně přijatá)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Ustanovení mezinárodní pracovní skupiny (a místních pracovních skupin)</a:t>
            </a:r>
            <a:endParaRPr lang="en-GB" sz="2000" dirty="0" smtClean="0">
              <a:latin typeface="Arial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Tvorba sítě IZS a organizací osob s </a:t>
            </a:r>
            <a:r>
              <a:rPr lang="cs-CZ" sz="2000" dirty="0" err="1" smtClean="0">
                <a:latin typeface="Arial" charset="0"/>
              </a:rPr>
              <a:t>disabilitou</a:t>
            </a:r>
            <a:r>
              <a:rPr lang="en-GB" sz="2000" dirty="0" smtClean="0">
                <a:latin typeface="Arial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cs-CZ" sz="2000" dirty="0" smtClean="0">
                <a:latin typeface="Arial" charset="0"/>
              </a:rPr>
              <a:t>Výcvik pro pracovníky</a:t>
            </a:r>
            <a:endParaRPr lang="en-GB" sz="2000" dirty="0" smtClean="0">
              <a:latin typeface="Arial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125538"/>
            <a:ext cx="7127875" cy="555625"/>
          </a:xfrm>
        </p:spPr>
        <p:txBody>
          <a:bodyPr/>
          <a:lstStyle/>
          <a:p>
            <a:pPr>
              <a:defRPr/>
            </a:pPr>
            <a:r>
              <a:rPr lang="en-GB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Pilot</a:t>
            </a: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ní výcvik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7772400" cy="42481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200" dirty="0" smtClean="0"/>
              <a:t>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200" b="1" dirty="0" smtClean="0">
                <a:latin typeface="Arial" charset="0"/>
              </a:rPr>
              <a:t>	</a:t>
            </a:r>
            <a:r>
              <a:rPr lang="cs-CZ" sz="2200" b="1" dirty="0" smtClean="0">
                <a:latin typeface="Arial" charset="0"/>
              </a:rPr>
              <a:t>Úkol</a:t>
            </a:r>
            <a:r>
              <a:rPr lang="en-GB" sz="2200" b="1" dirty="0" smtClean="0">
                <a:latin typeface="Arial" charset="0"/>
              </a:rPr>
              <a:t>:</a:t>
            </a:r>
            <a:r>
              <a:rPr lang="en-GB" sz="2200" dirty="0" smtClean="0">
                <a:latin typeface="Arial" charset="0"/>
              </a:rPr>
              <a:t> </a:t>
            </a:r>
            <a:r>
              <a:rPr lang="cs-CZ" sz="2200" dirty="0" smtClean="0">
                <a:latin typeface="Arial" charset="0"/>
              </a:rPr>
              <a:t>Různé profesní skupiny (</a:t>
            </a:r>
            <a:r>
              <a:rPr lang="cs-CZ" sz="2200" dirty="0" err="1" smtClean="0">
                <a:latin typeface="Arial" charset="0"/>
              </a:rPr>
              <a:t>odbornící</a:t>
            </a:r>
            <a:r>
              <a:rPr lang="cs-CZ" sz="2200" dirty="0" smtClean="0">
                <a:latin typeface="Arial" charset="0"/>
              </a:rPr>
              <a:t> na duševní zdraví, hasiči, policie, sociální pracovníci, </a:t>
            </a:r>
            <a:r>
              <a:rPr lang="cs-CZ" sz="2200" dirty="0" err="1" smtClean="0">
                <a:latin typeface="Arial" charset="0"/>
              </a:rPr>
              <a:t>pracovníci</a:t>
            </a:r>
            <a:r>
              <a:rPr lang="cs-CZ" sz="2200" dirty="0" smtClean="0">
                <a:latin typeface="Arial" charset="0"/>
              </a:rPr>
              <a:t> krizového řízení apod.) budou vycvičeni v základech </a:t>
            </a:r>
            <a:r>
              <a:rPr lang="cs-CZ" sz="2200" dirty="0" err="1" smtClean="0">
                <a:latin typeface="Arial" charset="0"/>
              </a:rPr>
              <a:t>psychotraumatologie</a:t>
            </a:r>
            <a:r>
              <a:rPr lang="cs-CZ" sz="2200" dirty="0" smtClean="0">
                <a:latin typeface="Arial" charset="0"/>
              </a:rPr>
              <a:t> a doporučeních EUNAD – se zvláštním důrazem na oblast sluchově a zrakově postižených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200" i="1" dirty="0" smtClean="0"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2200" i="1" dirty="0" smtClean="0">
                <a:latin typeface="Arial" charset="0"/>
              </a:rPr>
              <a:t>	</a:t>
            </a:r>
            <a:r>
              <a:rPr lang="cs-CZ" sz="2200" b="1" dirty="0" smtClean="0">
                <a:latin typeface="Arial" charset="0"/>
              </a:rPr>
              <a:t>Očekávané výsledky:</a:t>
            </a:r>
            <a:r>
              <a:rPr lang="en-GB" sz="2200" i="1" dirty="0" smtClean="0">
                <a:latin typeface="Arial" charset="0"/>
              </a:rPr>
              <a:t> </a:t>
            </a:r>
            <a:r>
              <a:rPr lang="cs-CZ" sz="2200" dirty="0" smtClean="0">
                <a:latin typeface="Arial" charset="0"/>
              </a:rPr>
              <a:t>Výcvikový manuál, vyhodnocení pilotního výcviku, zpráva popisující zkušenosti s výcvikem v evropských zemích.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200" dirty="0" smtClean="0">
              <a:latin typeface="Arial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2200" dirty="0" smtClean="0">
                <a:latin typeface="Arial" charset="0"/>
              </a:rPr>
              <a:t>.</a:t>
            </a:r>
            <a:endParaRPr lang="de-DE" sz="2200" dirty="0" smtClean="0">
              <a:latin typeface="Arial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25538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Výsledky celého projektu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205038"/>
            <a:ext cx="7772400" cy="4076700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sz="2400" dirty="0" smtClean="0">
                <a:latin typeface="Arial" charset="0"/>
              </a:rPr>
              <a:t>	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Vodítka pro pracovníky (IZS a další organizace) 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Intervenční program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Evropská odborná síť v oblasti psychosociálního krizového řízení u lidí s </a:t>
            </a:r>
            <a:r>
              <a:rPr lang="cs-CZ" sz="2400" dirty="0" err="1" smtClean="0">
                <a:latin typeface="Arial" charset="0"/>
              </a:rPr>
              <a:t>disabilitou</a:t>
            </a:r>
            <a:endParaRPr lang="cs-CZ" sz="2400" dirty="0" smtClean="0"/>
          </a:p>
          <a:p>
            <a:endParaRPr lang="cs-CZ" sz="2400" dirty="0" smtClean="0"/>
          </a:p>
          <a:p>
            <a:pPr>
              <a:buFontTx/>
              <a:buNone/>
            </a:pPr>
            <a:endParaRPr lang="de-DE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608" y="1988840"/>
            <a:ext cx="7772400" cy="3097063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cs-CZ" sz="2400" b="1" u="sng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Výsledky projektu budou publikovány na: </a:t>
            </a:r>
          </a:p>
          <a:p>
            <a:pPr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>
              <a:buFontTx/>
              <a:buNone/>
              <a:defRPr/>
            </a:pPr>
            <a:r>
              <a:rPr lang="cs-CZ" sz="2400" b="1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www.</a:t>
            </a:r>
            <a:r>
              <a:rPr lang="cs-CZ" sz="2400" b="1" kern="1200" dirty="0" err="1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eutopa</a:t>
            </a:r>
            <a:r>
              <a:rPr lang="cs-CZ" sz="2400" b="1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-</a:t>
            </a:r>
            <a:r>
              <a:rPr lang="cs-CZ" sz="2400" b="1" kern="1200" dirty="0" err="1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info.eu</a:t>
            </a: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>
              <a:buFontTx/>
              <a:buNone/>
              <a:defRPr/>
            </a:pPr>
            <a:r>
              <a:rPr lang="cs-CZ" sz="2400" b="1" kern="1200" dirty="0" err="1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mvcr.cz</a:t>
            </a:r>
            <a:r>
              <a:rPr lang="cs-CZ" sz="2400" b="1" kern="1200" dirty="0" smtClean="0">
                <a:solidFill>
                  <a:srgbClr val="000080"/>
                </a:solidFill>
                <a:latin typeface="Arial" charset="0"/>
                <a:ea typeface="+mj-ea"/>
                <a:cs typeface="Arial" charset="0"/>
              </a:rPr>
              <a:t>/psychologie (mezinárodní projekty)</a:t>
            </a: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dirty="0"/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  <a:p>
            <a:pPr algn="ctr">
              <a:buFontTx/>
              <a:buNone/>
              <a:defRPr/>
            </a:pPr>
            <a:endParaRPr lang="cs-CZ" sz="2400" b="1" kern="1200" dirty="0" smtClean="0">
              <a:solidFill>
                <a:srgbClr val="000080"/>
              </a:solidFill>
              <a:latin typeface="Arial" charset="0"/>
              <a:ea typeface="+mj-ea"/>
              <a:cs typeface="Arial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25538"/>
            <a:ext cx="7772400" cy="555625"/>
          </a:xfrm>
        </p:spPr>
        <p:txBody>
          <a:bodyPr/>
          <a:lstStyle/>
          <a:p>
            <a:pPr>
              <a:defRPr/>
            </a:pPr>
            <a:r>
              <a:rPr lang="cs-CZ" sz="2800" b="1" kern="1200" dirty="0" smtClean="0">
                <a:solidFill>
                  <a:srgbClr val="000080"/>
                </a:solidFill>
                <a:latin typeface="Arial" charset="0"/>
                <a:cs typeface="Arial" charset="0"/>
              </a:rPr>
              <a:t>Program workshopu</a:t>
            </a:r>
            <a:endParaRPr lang="de-DE" sz="2800" b="1" kern="1200" dirty="0" smtClean="0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060848"/>
            <a:ext cx="7772400" cy="4076700"/>
          </a:xfrm>
        </p:spPr>
        <p:txBody>
          <a:bodyPr/>
          <a:lstStyle/>
          <a:p>
            <a:pPr algn="just">
              <a:buFontTx/>
              <a:buNone/>
            </a:pPr>
            <a:r>
              <a:rPr lang="cs-CZ" sz="2400" dirty="0" smtClean="0">
                <a:latin typeface="Arial" charset="0"/>
              </a:rPr>
              <a:t>	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Informace o projektu EUNAD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Krátké představení účastníků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Zjišťování potřeb a zkušeností osob s </a:t>
            </a:r>
            <a:r>
              <a:rPr lang="cs-CZ" sz="2400" dirty="0" err="1" smtClean="0">
                <a:latin typeface="Arial" charset="0"/>
              </a:rPr>
              <a:t>disabilitou</a:t>
            </a:r>
            <a:endParaRPr lang="cs-CZ" sz="2400" dirty="0" smtClean="0"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Společná tvorba mentální mapy pomoci v krizi</a:t>
            </a:r>
          </a:p>
          <a:p>
            <a:pPr algn="just">
              <a:buFont typeface="Wingdings" pitchFamily="2" charset="2"/>
              <a:buChar char="Ø"/>
            </a:pPr>
            <a:r>
              <a:rPr lang="cs-CZ" sz="2400" dirty="0" smtClean="0">
                <a:latin typeface="Arial" charset="0"/>
              </a:rPr>
              <a:t>Připomínkování existujících doporučení </a:t>
            </a:r>
          </a:p>
          <a:p>
            <a:endParaRPr lang="cs-CZ" sz="2400" dirty="0" smtClean="0"/>
          </a:p>
          <a:p>
            <a:pPr>
              <a:buFontTx/>
              <a:buNone/>
            </a:pPr>
            <a:endParaRPr lang="de-DE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88640"/>
            <a:ext cx="1517328" cy="705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8.4|19.3"/>
</p:tagLst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611</Words>
  <Application>Microsoft Office PowerPoint</Application>
  <PresentationFormat>Předvádění na obrazovce (4:3)</PresentationFormat>
  <Paragraphs>156</Paragraphs>
  <Slides>19</Slides>
  <Notes>19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Standarddesign</vt:lpstr>
      <vt:lpstr>Snímek</vt:lpstr>
      <vt:lpstr>Prezentace aplikace PowerPoint</vt:lpstr>
      <vt:lpstr>O co jde?</vt:lpstr>
      <vt:lpstr>Hlavní otázka</vt:lpstr>
      <vt:lpstr>O projektu:</vt:lpstr>
      <vt:lpstr>Řešitelé projektu</vt:lpstr>
      <vt:lpstr>Další podpora projektu: </vt:lpstr>
      <vt:lpstr>Základ projektu    Evropská síť psychosociální následné péče při katastrofách (předchozí projekty) </vt:lpstr>
      <vt:lpstr>Problém screeningu</vt:lpstr>
      <vt:lpstr>Intervence zaměřené na cílové skupiny (TGIP)</vt:lpstr>
      <vt:lpstr>Prezentace aplikace PowerPoint</vt:lpstr>
      <vt:lpstr>Vztah projektu EUNAD  k dokumentům EU a UN: </vt:lpstr>
      <vt:lpstr>Úkoly </vt:lpstr>
      <vt:lpstr>Prezentace aplikace PowerPoint</vt:lpstr>
      <vt:lpstr>Výzkum: </vt:lpstr>
      <vt:lpstr>Místní workshopy a mezinárodní konference:</vt:lpstr>
      <vt:lpstr>Pilotní výcvik</vt:lpstr>
      <vt:lpstr>Výsledky celého projektu</vt:lpstr>
      <vt:lpstr>Prezentace aplikace PowerPoint</vt:lpstr>
      <vt:lpstr>Program workshopu</vt:lpstr>
    </vt:vector>
  </TitlesOfParts>
  <Company>BA THW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Gordon Niederdellmann</dc:creator>
  <cp:lastModifiedBy>Štěpán Vymětal</cp:lastModifiedBy>
  <cp:revision>207</cp:revision>
  <dcterms:created xsi:type="dcterms:W3CDTF">2011-09-23T13:23:55Z</dcterms:created>
  <dcterms:modified xsi:type="dcterms:W3CDTF">2013-12-05T11:00:35Z</dcterms:modified>
</cp:coreProperties>
</file>