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68" r:id="rId4"/>
    <p:sldId id="260" r:id="rId5"/>
    <p:sldId id="262" r:id="rId6"/>
    <p:sldId id="265" r:id="rId7"/>
    <p:sldId id="270" r:id="rId8"/>
    <p:sldId id="266" r:id="rId9"/>
    <p:sldId id="258" r:id="rId10"/>
    <p:sldId id="271" r:id="rId11"/>
    <p:sldId id="272" r:id="rId12"/>
    <p:sldId id="263" r:id="rId13"/>
    <p:sldId id="269" r:id="rId14"/>
  </p:sldIdLst>
  <p:sldSz cx="9144000" cy="5143500" type="screen16x9"/>
  <p:notesSz cx="6858000" cy="9144000"/>
  <p:defaultTextStyle>
    <a:lvl1pPr marL="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  <a:extLst/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134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30" autoAdjust="0"/>
    <p:restoredTop sz="87621" autoAdjust="0"/>
  </p:normalViewPr>
  <p:slideViewPr>
    <p:cSldViewPr>
      <p:cViewPr varScale="1">
        <p:scale>
          <a:sx n="105" d="100"/>
          <a:sy n="105" d="100"/>
        </p:scale>
        <p:origin x="822" y="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  <a:extLst/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  <a:extLst/>
          </a:lstStyle>
          <a:p>
            <a:fld id="{A8ADFD5B-A66C-449C-B6E8-FB716D07777D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en-US" smtClean="0"/>
              <a:t>Click to edit Master text styles</a:t>
            </a:r>
            <a:endParaRPr lang="en-US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  <a:extLst/>
          </a:lstStyle>
          <a:p>
            <a:fld id="{CA5D3BF3-D352-46FC-8343-31F56E6730E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529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4178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9596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7206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8239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69942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4559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9141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5281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98870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9101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3894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32073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70883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478274"/>
            <a:ext cx="9144000" cy="665226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-9144" y="4539996"/>
            <a:ext cx="2249424" cy="534924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4533138"/>
            <a:ext cx="6784848" cy="534924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4537528"/>
            <a:ext cx="6515100" cy="514350"/>
          </a:xfrm>
        </p:spPr>
        <p:txBody>
          <a:bodyPr anchor="ctr"/>
          <a:lstStyle>
            <a:lvl1pPr marL="0" indent="0" algn="l">
              <a:buNone/>
              <a:defRPr sz="28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4551524"/>
            <a:ext cx="2057400" cy="51435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  <a:extLst/>
          </a:lstStyle>
          <a:p>
            <a:pPr algn="ctr"/>
            <a:fld id="{047E157E-8DCB-4F70-A0AF-5EB586A91DD4}" type="datetime1">
              <a:rPr lang="en-US" smtClean="0">
                <a:solidFill>
                  <a:srgbClr val="FFFFFF"/>
                </a:solidFill>
              </a:rPr>
              <a:pPr algn="ctr"/>
              <a:t>1/27/2016</a:t>
            </a:fld>
            <a:endParaRPr lang="en-US" sz="2000" dirty="0">
              <a:solidFill>
                <a:srgbClr val="FFFFFF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177404"/>
            <a:ext cx="5867400" cy="273844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  <a:extLst/>
          </a:lstStyle>
          <a:p>
            <a:pPr algn="r"/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171450"/>
            <a:ext cx="838200" cy="28575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8F82E0A0-C266-4798-8C8F-B9F91E9DA37E}" type="slidenum">
              <a:rPr lang="en-US" smtClean="0">
                <a:solidFill>
                  <a:schemeClr val="tx2"/>
                </a:solidFill>
              </a:rPr>
              <a:pPr/>
              <a:t>‹#›</a:t>
            </a:fld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12" name="Rectangle 11"/>
          <p:cNvSpPr>
            <a:spLocks noGrp="1"/>
          </p:cNvSpPr>
          <p:nvPr>
            <p:ph type="title"/>
          </p:nvPr>
        </p:nvSpPr>
        <p:spPr>
          <a:xfrm>
            <a:off x="2362200" y="2343150"/>
            <a:ext cx="6477000" cy="2038350"/>
          </a:xfrm>
        </p:spPr>
        <p:txBody>
          <a:bodyPr rtlCol="0" anchor="b"/>
          <a:lstStyle>
            <a:lvl1pPr>
              <a:defRPr cap="all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606EA6-EFEA-4C30-9264-4F9291A5780D}" type="datetime1">
              <a:rPr lang="en-US" smtClean="0"/>
              <a:pPr/>
              <a:t>1/27/2016</a:t>
            </a:fld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algn="ctr"/>
            <a:fld id="{8F82E0A0-C266-4798-8C8F-B9F91E9DA37E}" type="slidenum">
              <a:rPr lang="en-US" sz="1400" b="1" smtClean="0">
                <a:solidFill>
                  <a:srgbClr val="FFFFFF"/>
                </a:solidFill>
              </a:rPr>
              <a:pPr algn="ctr"/>
              <a:t>‹#›</a:t>
            </a:fld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sz="quarter" idx="13"/>
          </p:nvPr>
        </p:nvSpPr>
        <p:spPr>
          <a:xfrm>
            <a:off x="609600" y="1352550"/>
            <a:ext cx="8153400" cy="3276600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7123113" cy="1254919"/>
          </a:xfrm>
        </p:spPr>
        <p:txBody>
          <a:bodyPr anchor="t"/>
          <a:lstStyle>
            <a:lvl1pPr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1143000"/>
            <a:ext cx="9144000" cy="85725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1200150"/>
            <a:ext cx="1295400" cy="7429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200150"/>
            <a:ext cx="7772400" cy="74295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371600" y="1200150"/>
            <a:ext cx="7620000" cy="74295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  <a:extLst/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CF9F07-3BC7-4570-B054-79111B0A380C}" type="datetime1">
              <a:rPr lang="en-US" smtClean="0"/>
              <a:pPr/>
              <a:t>1/27/2016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314450"/>
            <a:ext cx="1295400" cy="526257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  <a:extLst/>
          </a:lstStyle>
          <a:p>
            <a:pPr algn="ctr"/>
            <a:fld id="{8F82E0A0-C266-4798-8C8F-B9F91E9DA37E}" type="slidenum">
              <a:rPr lang="en-US" sz="2400" b="1" smtClean="0">
                <a:solidFill>
                  <a:srgbClr val="FFFFFF"/>
                </a:solidFill>
              </a:rPr>
              <a:pPr algn="ctr"/>
              <a:t>‹#›</a:t>
            </a:fld>
            <a:endParaRPr lang="en-US" sz="2400" dirty="0">
              <a:solidFill>
                <a:srgbClr val="FFFFFF"/>
              </a:solidFill>
            </a:endParaRP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09600" y="1352551"/>
            <a:ext cx="3886200" cy="3268624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844901" y="1352549"/>
            <a:ext cx="3886200" cy="3268625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>
            <a:extLst/>
          </a:lstStyle>
          <a:p>
            <a:fld id="{E4606EA6-EFEA-4C30-9264-4F9291A5780D}" type="datetime1">
              <a:rPr lang="en-US" smtClean="0"/>
              <a:pPr/>
              <a:t>1/27/2016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>
            <a:extLst/>
          </a:lstStyle>
          <a:p>
            <a:pPr algn="ctr"/>
            <a:fld id="{8F82E0A0-C266-4798-8C8F-B9F91E9DA37E}" type="slidenum">
              <a:rPr lang="en-US" sz="1400" b="1" smtClean="0">
                <a:solidFill>
                  <a:srgbClr val="FFFFFF"/>
                </a:solidFill>
              </a:rPr>
              <a:pPr algn="ctr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18110"/>
            <a:ext cx="8153400" cy="100584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919818"/>
            <a:ext cx="3886200" cy="2628900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919818"/>
            <a:ext cx="3886200" cy="2628900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>
            <a:extLst/>
          </a:lstStyle>
          <a:p>
            <a:fld id="{E4606EA6-EFEA-4C30-9264-4F9291A5780D}" type="datetime1">
              <a:rPr lang="en-US" smtClean="0"/>
              <a:pPr/>
              <a:t>1/27/2016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>
            <a:extLst/>
          </a:lstStyle>
          <a:p>
            <a:pPr algn="ctr"/>
            <a:fld id="{8F82E0A0-C266-4798-8C8F-B9F91E9DA37E}" type="slidenum">
              <a:rPr lang="en-US" sz="1400" b="1" smtClean="0">
                <a:solidFill>
                  <a:srgbClr val="FFFFFF"/>
                </a:solidFill>
              </a:rPr>
              <a:pPr algn="ctr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>
            <a:extLst/>
          </a:lstStyle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8"/>
          </p:nvPr>
        </p:nvSpPr>
        <p:spPr>
          <a:xfrm>
            <a:off x="609600" y="1362287"/>
            <a:ext cx="3886200" cy="530352"/>
          </a:xfrm>
          <a:solidFill>
            <a:schemeClr val="accent2"/>
          </a:solidFill>
        </p:spPr>
        <p:txBody>
          <a:bodyPr rtlCol="0" anchor="ctr"/>
          <a:lstStyle>
            <a:lvl1pPr>
              <a:buFontTx/>
              <a:buNone/>
              <a:defRPr sz="2000" b="1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9"/>
          </p:nvPr>
        </p:nvSpPr>
        <p:spPr>
          <a:xfrm>
            <a:off x="4800600" y="1362287"/>
            <a:ext cx="3886200" cy="530352"/>
          </a:xfrm>
          <a:solidFill>
            <a:schemeClr val="accent4"/>
          </a:solidFill>
        </p:spPr>
        <p:txBody>
          <a:bodyPr rtlCol="0" anchor="ctr"/>
          <a:lstStyle>
            <a:lvl1pPr>
              <a:buFontTx/>
              <a:buNone/>
              <a:defRPr sz="2000" b="1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FADB5D-B7A0-47E3-AD2D-B1A6F8614213}" type="datetime1">
              <a:rPr lang="en-US" smtClean="0"/>
              <a:pPr/>
              <a:t>1/27/2016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3F7CB7D-F184-43C7-B6FD-03D728E1BBFF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2968126-03FC-49C0-B9B8-2B561CCC3D90}" type="datetime1">
              <a:rPr lang="en-US" smtClean="0"/>
              <a:pPr/>
              <a:t>1/27/2016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4686300"/>
            <a:ext cx="533400" cy="28575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3F7CB7D-F184-43C7-B6FD-03D728E1BBFF}" type="slidenum">
              <a:rPr lang="en-US" smtClean="0">
                <a:solidFill>
                  <a:schemeClr val="tx2"/>
                </a:solidFill>
              </a:rPr>
              <a:pPr/>
              <a:t>‹#›</a:t>
            </a:fld>
            <a:endParaRPr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8110"/>
            <a:ext cx="8153400" cy="1005840"/>
          </a:xfrm>
        </p:spPr>
        <p:txBody>
          <a:bodyPr anchor="b"/>
          <a:lstStyle>
            <a:lvl1pPr algn="l">
              <a:buNone/>
              <a:defRPr sz="4200" b="0"/>
            </a:lvl1pPr>
            <a:extLst/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49A8198-4617-485E-9585-4840B69DBBA6}" type="datetime1">
              <a:rPr lang="en-US" smtClean="0"/>
              <a:pPr/>
              <a:t>1/27/2016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3F7CB7D-F184-43C7-B6FD-03D728E1BBFF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428750"/>
            <a:ext cx="1600200" cy="31242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2362200" y="1428750"/>
            <a:ext cx="6400800" cy="3200400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57668" y="0"/>
            <a:ext cx="7586332" cy="3419856"/>
          </a:xfrm>
          <a:solidFill>
            <a:schemeClr val="tx2">
              <a:shade val="50000"/>
            </a:schemeClr>
          </a:solidFill>
          <a:ln>
            <a:noFill/>
          </a:ln>
        </p:spPr>
        <p:txBody>
          <a:bodyPr/>
          <a:lstStyle>
            <a:lvl1pPr>
              <a:buNone/>
              <a:defRPr sz="3200"/>
            </a:lvl1pPr>
            <a:extLst/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4114800"/>
            <a:ext cx="7315200" cy="51435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>
          <a:xfrm>
            <a:off x="-9144" y="3429000"/>
            <a:ext cx="9144000" cy="665226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-9144" y="3497580"/>
            <a:ext cx="1463040" cy="534924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3490722"/>
            <a:ext cx="7589520" cy="534924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3543300"/>
            <a:ext cx="7315200" cy="4572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447800" y="0"/>
            <a:ext cx="100584" cy="515035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4686300"/>
            <a:ext cx="2667000" cy="273844"/>
          </a:xfrm>
        </p:spPr>
        <p:txBody>
          <a:bodyPr rtlCol="0"/>
          <a:lstStyle>
            <a:extLst/>
          </a:lstStyle>
          <a:p>
            <a:fld id="{E4606EA6-EFEA-4C30-9264-4F9291A5780D}" type="datetime1">
              <a:rPr lang="en-US" smtClean="0"/>
              <a:pPr/>
              <a:t>1/27/2016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3500437"/>
            <a:ext cx="1447800" cy="497684"/>
          </a:xfrm>
        </p:spPr>
        <p:txBody>
          <a:bodyPr rtlCol="0"/>
          <a:lstStyle>
            <a:lvl1pPr>
              <a:defRPr sz="2800"/>
            </a:lvl1pPr>
            <a:extLst/>
          </a:lstStyle>
          <a:p>
            <a:pPr algn="ctr"/>
            <a:fld id="{8F82E0A0-C266-4798-8C8F-B9F91E9DA37E}" type="slidenum">
              <a:rPr lang="en-US" sz="2800" b="1" smtClean="0">
                <a:solidFill>
                  <a:srgbClr val="FFFFFF"/>
                </a:solidFill>
              </a:rPr>
              <a:pPr algn="ctr"/>
              <a:t>‹#›</a:t>
            </a:fld>
            <a:endParaRPr lang="en-US" sz="2800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4686155"/>
            <a:ext cx="4572000" cy="273844"/>
          </a:xfrm>
        </p:spPr>
        <p:txBody>
          <a:bodyPr rtlCol="0"/>
          <a:lstStyle>
            <a:extLst/>
          </a:lstStyle>
          <a:p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352550"/>
            <a:ext cx="8153400" cy="324231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4686300"/>
            <a:ext cx="2667000" cy="273844"/>
          </a:xfrm>
          <a:prstGeom prst="rect">
            <a:avLst/>
          </a:prstGeom>
        </p:spPr>
        <p:txBody>
          <a:bodyPr vert="horz" anchor="ctr" anchorCtr="0"/>
          <a:lstStyle>
            <a:lvl1pPr algn="l">
              <a:defRPr sz="1400">
                <a:solidFill>
                  <a:schemeClr val="tx2"/>
                </a:solidFill>
              </a:defRPr>
            </a:lvl1pPr>
            <a:extLst/>
          </a:lstStyle>
          <a:p>
            <a:fld id="{E4606EA6-EFEA-4C30-9264-4F9291A5780D}" type="datetime1">
              <a:rPr lang="en-US" smtClean="0"/>
              <a:pPr/>
              <a:t>1/27/2016</a:t>
            </a:fld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1" y="4686155"/>
            <a:ext cx="5421083" cy="273844"/>
          </a:xfrm>
          <a:prstGeom prst="rect">
            <a:avLst/>
          </a:prstGeom>
        </p:spPr>
        <p:txBody>
          <a:bodyPr vert="horz" anchor="ctr"/>
          <a:lstStyle>
            <a:lvl1pPr algn="r">
              <a:defRPr sz="1400">
                <a:solidFill>
                  <a:schemeClr val="tx2"/>
                </a:solidFill>
              </a:defRPr>
            </a:lvl1pPr>
            <a:extLst/>
          </a:lstStyle>
          <a:p>
            <a:pPr algn="r"/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1095170"/>
            <a:ext cx="9144000" cy="24003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1129460"/>
            <a:ext cx="533400" cy="1714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590550" y="1129460"/>
            <a:ext cx="8553450" cy="17145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123507"/>
            <a:ext cx="533400" cy="18335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>
              <a:defRPr sz="1400" b="1">
                <a:solidFill>
                  <a:srgbClr val="FFFFFF"/>
                </a:solidFill>
              </a:defRPr>
            </a:lvl1pPr>
            <a:extLst/>
          </a:lstStyle>
          <a:p>
            <a:pPr algn="ctr"/>
            <a:fld id="{8F82E0A0-C266-4798-8C8F-B9F91E9DA37E}" type="slidenum">
              <a:rPr lang="en-US" sz="1400" b="1" smtClean="0">
                <a:solidFill>
                  <a:srgbClr val="FFFFFF"/>
                </a:solidFill>
              </a:rPr>
              <a:pPr algn="ctr"/>
              <a:t>‹#›</a:t>
            </a:fld>
            <a:endParaRPr lang="en-US" sz="1400" b="1" dirty="0">
              <a:solidFill>
                <a:srgbClr val="FFFFFF"/>
              </a:solidFill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118110"/>
            <a:ext cx="8153400" cy="100584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8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l" rtl="0" eaLnBrk="1" latinLnBrk="0" hangingPunct="1">
        <a:spcBef>
          <a:spcPct val="0"/>
        </a:spcBef>
        <a:buNone/>
        <a:defRPr sz="4200" kern="1200">
          <a:solidFill>
            <a:schemeClr val="tx2"/>
          </a:solidFill>
          <a:latin typeface="+mj-lt"/>
          <a:ea typeface="+mj-ea"/>
          <a:cs typeface="+mj-cs"/>
        </a:defRPr>
      </a:lvl1pPr>
      <a:extLst/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None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pbi.cz" TargetMode="External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10" Type="http://schemas.openxmlformats.org/officeDocument/2006/relationships/image" Target="../media/image23.png"/><Relationship Id="rId4" Type="http://schemas.openxmlformats.org/officeDocument/2006/relationships/image" Target="../media/image18.png"/><Relationship Id="rId9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5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sejf.cz" TargetMode="External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6.png"/><Relationship Id="rId5" Type="http://schemas.openxmlformats.org/officeDocument/2006/relationships/image" Target="../media/image3.png"/><Relationship Id="rId4" Type="http://schemas.openxmlformats.org/officeDocument/2006/relationships/hyperlink" Target="http://www.kyberfest.cz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ncbi.cz" TargetMode="External"/><Relationship Id="rId13" Type="http://schemas.openxmlformats.org/officeDocument/2006/relationships/hyperlink" Target="http://www.saferinternetday.cz" TargetMode="External"/><Relationship Id="rId3" Type="http://schemas.openxmlformats.org/officeDocument/2006/relationships/hyperlink" Target="http://www.bezpecneonline.cz" TargetMode="External"/><Relationship Id="rId7" Type="http://schemas.openxmlformats.org/officeDocument/2006/relationships/hyperlink" Target="http://www.seniori.bezpecne-online.cz" TargetMode="External"/><Relationship Id="rId12" Type="http://schemas.openxmlformats.org/officeDocument/2006/relationships/hyperlink" Target="http://www.getonline.cz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9.png"/><Relationship Id="rId11" Type="http://schemas.openxmlformats.org/officeDocument/2006/relationships/hyperlink" Target="http://www.isejf.cz" TargetMode="External"/><Relationship Id="rId5" Type="http://schemas.openxmlformats.org/officeDocument/2006/relationships/image" Target="../media/image28.png"/><Relationship Id="rId10" Type="http://schemas.openxmlformats.org/officeDocument/2006/relationships/hyperlink" Target="http://www.kyberfest.cz" TargetMode="External"/><Relationship Id="rId4" Type="http://schemas.openxmlformats.org/officeDocument/2006/relationships/image" Target="../media/image3.png"/><Relationship Id="rId9" Type="http://schemas.openxmlformats.org/officeDocument/2006/relationships/hyperlink" Target="http://www.protinenavisti.cz" TargetMode="External"/><Relationship Id="rId1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nlinehelpline.cz" TargetMode="External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1.png"/><Relationship Id="rId5" Type="http://schemas.openxmlformats.org/officeDocument/2006/relationships/image" Target="../media/image3.png"/><Relationship Id="rId4" Type="http://schemas.openxmlformats.org/officeDocument/2006/relationships/hyperlink" Target="http://www.onlinehotline.cz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>
            <a:extLst/>
          </a:lstStyle>
          <a:p>
            <a:r>
              <a:rPr lang="cs-CZ" dirty="0" smtClean="0"/>
              <a:t>Vzdělávání – osvěta – zábava bezpečně online</a:t>
            </a:r>
            <a:endParaRPr lang="cs-CZ" dirty="0"/>
          </a:p>
        </p:txBody>
      </p:sp>
      <p:pic>
        <p:nvPicPr>
          <p:cNvPr id="2" name="Picture 1" descr="ncbi-logo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200" y="2495550"/>
            <a:ext cx="4267200" cy="18739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dirty="0" smtClean="0">
                <a:solidFill>
                  <a:srgbClr val="113460"/>
                </a:solidFill>
              </a:rPr>
              <a:t>O NCBI</a:t>
            </a:r>
            <a:endParaRPr lang="en-US" dirty="0">
              <a:solidFill>
                <a:srgbClr val="113460"/>
              </a:solidFill>
            </a:endParaRPr>
          </a:p>
        </p:txBody>
      </p:sp>
      <p:sp>
        <p:nvSpPr>
          <p:cNvPr id="3" name="Rectangle 2"/>
          <p:cNvSpPr>
            <a:spLocks noGrp="1"/>
          </p:cNvSpPr>
          <p:nvPr>
            <p:ph sz="quarter" idx="13"/>
          </p:nvPr>
        </p:nvSpPr>
        <p:spPr>
          <a:xfrm>
            <a:off x="609600" y="1352551"/>
            <a:ext cx="3886200" cy="3276599"/>
          </a:xfrm>
        </p:spPr>
        <p:txBody>
          <a:bodyPr>
            <a:normAutofit fontScale="92500"/>
          </a:bodyPr>
          <a:lstStyle>
            <a:extLst/>
          </a:lstStyle>
          <a:p>
            <a:r>
              <a:rPr lang="en-US" altLang="x-none" sz="2000" dirty="0" err="1" smtClean="0">
                <a:solidFill>
                  <a:srgbClr val="113460"/>
                </a:solidFill>
              </a:rPr>
              <a:t>Nezisková</a:t>
            </a:r>
            <a:r>
              <a:rPr lang="en-US" altLang="x-none" sz="2000" dirty="0" smtClean="0">
                <a:solidFill>
                  <a:srgbClr val="113460"/>
                </a:solidFill>
              </a:rPr>
              <a:t> </a:t>
            </a:r>
            <a:r>
              <a:rPr lang="en-US" altLang="x-none" sz="2000" dirty="0" err="1" smtClean="0">
                <a:solidFill>
                  <a:srgbClr val="113460"/>
                </a:solidFill>
              </a:rPr>
              <a:t>nevládní</a:t>
            </a:r>
            <a:r>
              <a:rPr lang="en-US" altLang="x-none" sz="2000" dirty="0" smtClean="0">
                <a:solidFill>
                  <a:srgbClr val="113460"/>
                </a:solidFill>
              </a:rPr>
              <a:t> </a:t>
            </a:r>
            <a:r>
              <a:rPr lang="en-US" altLang="x-none" sz="2000" dirty="0" err="1" smtClean="0">
                <a:solidFill>
                  <a:srgbClr val="113460"/>
                </a:solidFill>
              </a:rPr>
              <a:t>organizace</a:t>
            </a:r>
            <a:endParaRPr lang="en-US" altLang="x-none" sz="2000" dirty="0">
              <a:solidFill>
                <a:srgbClr val="113460"/>
              </a:solidFill>
            </a:endParaRPr>
          </a:p>
          <a:p>
            <a:r>
              <a:rPr lang="en-US" altLang="x-none" sz="2000" dirty="0" err="1" smtClean="0">
                <a:solidFill>
                  <a:srgbClr val="113460"/>
                </a:solidFill>
              </a:rPr>
              <a:t>Založená</a:t>
            </a:r>
            <a:r>
              <a:rPr lang="en-US" altLang="x-none" sz="2000" dirty="0" smtClean="0">
                <a:solidFill>
                  <a:srgbClr val="113460"/>
                </a:solidFill>
              </a:rPr>
              <a:t> v </a:t>
            </a:r>
            <a:r>
              <a:rPr lang="en-US" altLang="x-none" sz="2000" dirty="0" err="1" smtClean="0">
                <a:solidFill>
                  <a:srgbClr val="113460"/>
                </a:solidFill>
              </a:rPr>
              <a:t>roce</a:t>
            </a:r>
            <a:r>
              <a:rPr lang="en-US" altLang="x-none" sz="2000" dirty="0" smtClean="0">
                <a:solidFill>
                  <a:srgbClr val="113460"/>
                </a:solidFill>
              </a:rPr>
              <a:t> 2007</a:t>
            </a:r>
          </a:p>
          <a:p>
            <a:r>
              <a:rPr lang="en-US" altLang="x-none" sz="2000" dirty="0" err="1">
                <a:solidFill>
                  <a:srgbClr val="113460"/>
                </a:solidFill>
              </a:rPr>
              <a:t>Z</a:t>
            </a:r>
            <a:r>
              <a:rPr lang="en-US" altLang="x-none" sz="2000" dirty="0" err="1" smtClean="0">
                <a:solidFill>
                  <a:srgbClr val="113460"/>
                </a:solidFill>
              </a:rPr>
              <a:t>abývající</a:t>
            </a:r>
            <a:r>
              <a:rPr lang="en-US" altLang="x-none" sz="2000" dirty="0" smtClean="0">
                <a:solidFill>
                  <a:srgbClr val="113460"/>
                </a:solidFill>
              </a:rPr>
              <a:t> se:</a:t>
            </a:r>
          </a:p>
          <a:p>
            <a:pPr lvl="1"/>
            <a:r>
              <a:rPr lang="en-US" altLang="x-none" sz="1700" dirty="0" err="1" smtClean="0">
                <a:solidFill>
                  <a:srgbClr val="113460"/>
                </a:solidFill>
              </a:rPr>
              <a:t>zvyšováním</a:t>
            </a:r>
            <a:r>
              <a:rPr lang="en-US" altLang="x-none" sz="1700" dirty="0" smtClean="0">
                <a:solidFill>
                  <a:srgbClr val="113460"/>
                </a:solidFill>
              </a:rPr>
              <a:t> </a:t>
            </a:r>
            <a:r>
              <a:rPr lang="en-US" altLang="x-none" sz="1700" dirty="0" err="1" smtClean="0">
                <a:solidFill>
                  <a:srgbClr val="113460"/>
                </a:solidFill>
              </a:rPr>
              <a:t>povědomí</a:t>
            </a:r>
            <a:r>
              <a:rPr lang="en-US" altLang="x-none" sz="1700" dirty="0" smtClean="0">
                <a:solidFill>
                  <a:srgbClr val="113460"/>
                </a:solidFill>
              </a:rPr>
              <a:t> o </a:t>
            </a:r>
            <a:r>
              <a:rPr lang="en-US" altLang="x-none" sz="1700" dirty="0" err="1" smtClean="0">
                <a:solidFill>
                  <a:srgbClr val="113460"/>
                </a:solidFill>
              </a:rPr>
              <a:t>rizicích</a:t>
            </a:r>
            <a:r>
              <a:rPr lang="en-US" altLang="x-none" sz="1700" dirty="0" smtClean="0">
                <a:solidFill>
                  <a:srgbClr val="113460"/>
                </a:solidFill>
              </a:rPr>
              <a:t> </a:t>
            </a:r>
            <a:r>
              <a:rPr lang="en-US" altLang="x-none" sz="1700" dirty="0" err="1" smtClean="0">
                <a:solidFill>
                  <a:srgbClr val="113460"/>
                </a:solidFill>
              </a:rPr>
              <a:t>spojených</a:t>
            </a:r>
            <a:r>
              <a:rPr lang="en-US" altLang="x-none" sz="1700" dirty="0" smtClean="0">
                <a:solidFill>
                  <a:srgbClr val="113460"/>
                </a:solidFill>
              </a:rPr>
              <a:t> s </a:t>
            </a:r>
            <a:r>
              <a:rPr lang="en-US" altLang="x-none" sz="1700" dirty="0" err="1" smtClean="0">
                <a:solidFill>
                  <a:srgbClr val="113460"/>
                </a:solidFill>
              </a:rPr>
              <a:t>užíváním</a:t>
            </a:r>
            <a:r>
              <a:rPr lang="en-US" altLang="x-none" sz="1700" dirty="0" smtClean="0">
                <a:solidFill>
                  <a:srgbClr val="113460"/>
                </a:solidFill>
              </a:rPr>
              <a:t> </a:t>
            </a:r>
            <a:r>
              <a:rPr lang="en-US" altLang="x-none" sz="1700" dirty="0" err="1" smtClean="0">
                <a:solidFill>
                  <a:srgbClr val="113460"/>
                </a:solidFill>
              </a:rPr>
              <a:t>internetu</a:t>
            </a:r>
            <a:endParaRPr lang="en-US" altLang="x-none" sz="1700" dirty="0">
              <a:solidFill>
                <a:srgbClr val="113460"/>
              </a:solidFill>
            </a:endParaRPr>
          </a:p>
          <a:p>
            <a:pPr lvl="1"/>
            <a:r>
              <a:rPr lang="en-US" altLang="x-none" sz="1700" dirty="0" err="1" smtClean="0">
                <a:solidFill>
                  <a:srgbClr val="113460"/>
                </a:solidFill>
              </a:rPr>
              <a:t>vzděláváním</a:t>
            </a:r>
            <a:r>
              <a:rPr lang="en-US" altLang="x-none" sz="1700" dirty="0" smtClean="0">
                <a:solidFill>
                  <a:srgbClr val="113460"/>
                </a:solidFill>
              </a:rPr>
              <a:t> v </a:t>
            </a:r>
            <a:r>
              <a:rPr lang="en-US" altLang="x-none" sz="1700" dirty="0" err="1" smtClean="0">
                <a:solidFill>
                  <a:srgbClr val="113460"/>
                </a:solidFill>
              </a:rPr>
              <a:t>oblasti</a:t>
            </a:r>
            <a:r>
              <a:rPr lang="en-US" altLang="x-none" sz="1700" dirty="0" smtClean="0">
                <a:solidFill>
                  <a:srgbClr val="113460"/>
                </a:solidFill>
              </a:rPr>
              <a:t> online safety</a:t>
            </a:r>
          </a:p>
          <a:p>
            <a:pPr lvl="1"/>
            <a:r>
              <a:rPr lang="en-US" altLang="x-none" sz="1700" dirty="0" err="1" smtClean="0">
                <a:solidFill>
                  <a:srgbClr val="113460"/>
                </a:solidFill>
              </a:rPr>
              <a:t>zvyšováním</a:t>
            </a:r>
            <a:r>
              <a:rPr lang="en-US" altLang="x-none" sz="1700" dirty="0" smtClean="0">
                <a:solidFill>
                  <a:srgbClr val="113460"/>
                </a:solidFill>
              </a:rPr>
              <a:t> </a:t>
            </a:r>
            <a:r>
              <a:rPr lang="en-US" altLang="x-none" sz="1700" dirty="0" err="1" smtClean="0">
                <a:solidFill>
                  <a:srgbClr val="113460"/>
                </a:solidFill>
              </a:rPr>
              <a:t>digitální</a:t>
            </a:r>
            <a:r>
              <a:rPr lang="en-US" altLang="x-none" sz="1700" dirty="0" smtClean="0">
                <a:solidFill>
                  <a:srgbClr val="113460"/>
                </a:solidFill>
              </a:rPr>
              <a:t> </a:t>
            </a:r>
            <a:r>
              <a:rPr lang="en-US" altLang="x-none" sz="1700" dirty="0" err="1" smtClean="0">
                <a:solidFill>
                  <a:srgbClr val="113460"/>
                </a:solidFill>
              </a:rPr>
              <a:t>gramotnosti</a:t>
            </a:r>
            <a:r>
              <a:rPr lang="en-US" altLang="x-none" sz="1700" dirty="0" smtClean="0">
                <a:solidFill>
                  <a:srgbClr val="113460"/>
                </a:solidFill>
              </a:rPr>
              <a:t>.</a:t>
            </a:r>
          </a:p>
          <a:p>
            <a:pPr lvl="1"/>
            <a:r>
              <a:rPr lang="en-US" sz="1700" dirty="0" err="1" smtClean="0">
                <a:solidFill>
                  <a:srgbClr val="113460"/>
                </a:solidFill>
              </a:rPr>
              <a:t>Pořádání</a:t>
            </a:r>
            <a:r>
              <a:rPr lang="en-US" sz="1700" dirty="0" smtClean="0">
                <a:solidFill>
                  <a:srgbClr val="113460"/>
                </a:solidFill>
              </a:rPr>
              <a:t> </a:t>
            </a:r>
            <a:r>
              <a:rPr lang="en-US" sz="1700" dirty="0" err="1" smtClean="0">
                <a:solidFill>
                  <a:srgbClr val="113460"/>
                </a:solidFill>
              </a:rPr>
              <a:t>workshopů</a:t>
            </a:r>
            <a:r>
              <a:rPr lang="en-US" sz="1700" dirty="0" smtClean="0">
                <a:solidFill>
                  <a:srgbClr val="113460"/>
                </a:solidFill>
              </a:rPr>
              <a:t>, </a:t>
            </a:r>
            <a:r>
              <a:rPr lang="en-US" sz="1700" dirty="0" err="1" smtClean="0">
                <a:solidFill>
                  <a:srgbClr val="113460"/>
                </a:solidFill>
              </a:rPr>
              <a:t>seminářů</a:t>
            </a:r>
            <a:r>
              <a:rPr lang="en-US" sz="1700" dirty="0" smtClean="0">
                <a:solidFill>
                  <a:srgbClr val="113460"/>
                </a:solidFill>
              </a:rPr>
              <a:t>, </a:t>
            </a:r>
            <a:r>
              <a:rPr lang="en-US" sz="1700" dirty="0" err="1" smtClean="0">
                <a:solidFill>
                  <a:srgbClr val="113460"/>
                </a:solidFill>
              </a:rPr>
              <a:t>konference</a:t>
            </a:r>
            <a:r>
              <a:rPr lang="en-US" sz="1700" dirty="0" smtClean="0">
                <a:solidFill>
                  <a:srgbClr val="113460"/>
                </a:solidFill>
              </a:rPr>
              <a:t> v </a:t>
            </a:r>
            <a:r>
              <a:rPr lang="en-US" sz="1700" dirty="0" err="1" smtClean="0">
                <a:solidFill>
                  <a:srgbClr val="113460"/>
                </a:solidFill>
              </a:rPr>
              <a:t>Senátu</a:t>
            </a:r>
            <a:r>
              <a:rPr lang="en-US" sz="1700" dirty="0" smtClean="0">
                <a:solidFill>
                  <a:srgbClr val="113460"/>
                </a:solidFill>
              </a:rPr>
              <a:t> PČR a </a:t>
            </a:r>
            <a:r>
              <a:rPr lang="en-US" sz="1700" dirty="0" err="1" smtClean="0">
                <a:solidFill>
                  <a:srgbClr val="113460"/>
                </a:solidFill>
              </a:rPr>
              <a:t>konference</a:t>
            </a:r>
            <a:r>
              <a:rPr lang="en-US" sz="1700" dirty="0" smtClean="0">
                <a:solidFill>
                  <a:srgbClr val="113460"/>
                </a:solidFill>
              </a:rPr>
              <a:t> KYBERPSYCHO</a:t>
            </a:r>
            <a:endParaRPr lang="en-US" sz="1700" dirty="0">
              <a:solidFill>
                <a:srgbClr val="113460"/>
              </a:solidFill>
            </a:endParaRPr>
          </a:p>
        </p:txBody>
      </p:sp>
      <p:sp>
        <p:nvSpPr>
          <p:cNvPr id="4" name="Rectangle 3"/>
          <p:cNvSpPr>
            <a:spLocks noGrp="1"/>
          </p:cNvSpPr>
          <p:nvPr>
            <p:ph sz="quarter" idx="14"/>
          </p:nvPr>
        </p:nvSpPr>
        <p:spPr>
          <a:xfrm>
            <a:off x="4844901" y="1352549"/>
            <a:ext cx="3886200" cy="3276601"/>
          </a:xfrm>
        </p:spPr>
        <p:txBody>
          <a:bodyPr>
            <a:noAutofit/>
          </a:bodyPr>
          <a:lstStyle>
            <a:extLst/>
          </a:lstStyle>
          <a:p>
            <a:pPr algn="just"/>
            <a:r>
              <a:rPr lang="en-US" altLang="x-none" sz="2000" dirty="0" err="1" smtClean="0">
                <a:solidFill>
                  <a:srgbClr val="113460"/>
                </a:solidFill>
              </a:rPr>
              <a:t>Zároveň</a:t>
            </a:r>
            <a:r>
              <a:rPr lang="en-US" altLang="x-none" sz="2000" dirty="0" smtClean="0">
                <a:solidFill>
                  <a:srgbClr val="113460"/>
                </a:solidFill>
              </a:rPr>
              <a:t> se NCBI </a:t>
            </a:r>
            <a:r>
              <a:rPr lang="en-US" altLang="x-none" sz="2000" dirty="0" err="1" smtClean="0">
                <a:solidFill>
                  <a:srgbClr val="113460"/>
                </a:solidFill>
              </a:rPr>
              <a:t>věnuje</a:t>
            </a:r>
            <a:r>
              <a:rPr lang="en-US" altLang="x-none" sz="2000" dirty="0" smtClean="0">
                <a:solidFill>
                  <a:srgbClr val="113460"/>
                </a:solidFill>
              </a:rPr>
              <a:t> </a:t>
            </a:r>
            <a:r>
              <a:rPr lang="en-US" altLang="x-none" sz="2000" dirty="0" err="1" smtClean="0">
                <a:solidFill>
                  <a:srgbClr val="113460"/>
                </a:solidFill>
              </a:rPr>
              <a:t>provozování</a:t>
            </a:r>
            <a:r>
              <a:rPr lang="en-US" altLang="x-none" sz="2000" dirty="0" smtClean="0">
                <a:solidFill>
                  <a:srgbClr val="113460"/>
                </a:solidFill>
              </a:rPr>
              <a:t>:</a:t>
            </a:r>
          </a:p>
          <a:p>
            <a:pPr marL="605790" lvl="1" indent="-285750" algn="just"/>
            <a:r>
              <a:rPr lang="en-US" altLang="x-none" sz="1700" b="1" dirty="0" smtClean="0">
                <a:solidFill>
                  <a:srgbClr val="113460"/>
                </a:solidFill>
              </a:rPr>
              <a:t>Online Helpline </a:t>
            </a:r>
            <a:r>
              <a:rPr lang="en-US" altLang="x-none" sz="1700" dirty="0" smtClean="0">
                <a:solidFill>
                  <a:srgbClr val="113460"/>
                </a:solidFill>
              </a:rPr>
              <a:t>– </a:t>
            </a:r>
            <a:r>
              <a:rPr lang="en-US" altLang="x-none" sz="1700" dirty="0" err="1" smtClean="0">
                <a:solidFill>
                  <a:srgbClr val="113460"/>
                </a:solidFill>
              </a:rPr>
              <a:t>poradenského</a:t>
            </a:r>
            <a:r>
              <a:rPr lang="en-US" altLang="x-none" sz="1700" dirty="0" smtClean="0">
                <a:solidFill>
                  <a:srgbClr val="113460"/>
                </a:solidFill>
              </a:rPr>
              <a:t> </a:t>
            </a:r>
            <a:r>
              <a:rPr lang="en-US" altLang="x-none" sz="1700" dirty="0" err="1" smtClean="0">
                <a:solidFill>
                  <a:srgbClr val="113460"/>
                </a:solidFill>
              </a:rPr>
              <a:t>centra</a:t>
            </a:r>
            <a:r>
              <a:rPr lang="en-US" altLang="x-none" sz="1700" dirty="0" smtClean="0">
                <a:solidFill>
                  <a:srgbClr val="113460"/>
                </a:solidFill>
              </a:rPr>
              <a:t> </a:t>
            </a:r>
            <a:r>
              <a:rPr lang="en-US" altLang="x-none" sz="1700" dirty="0" err="1" smtClean="0">
                <a:solidFill>
                  <a:srgbClr val="113460"/>
                </a:solidFill>
              </a:rPr>
              <a:t>specalizujícího</a:t>
            </a:r>
            <a:r>
              <a:rPr lang="en-US" altLang="x-none" sz="1700" dirty="0" smtClean="0">
                <a:solidFill>
                  <a:srgbClr val="113460"/>
                </a:solidFill>
              </a:rPr>
              <a:t> se </a:t>
            </a:r>
            <a:r>
              <a:rPr lang="en-US" altLang="x-none" sz="1700" dirty="0" err="1" smtClean="0">
                <a:solidFill>
                  <a:srgbClr val="113460"/>
                </a:solidFill>
              </a:rPr>
              <a:t>na</a:t>
            </a:r>
            <a:r>
              <a:rPr lang="en-US" altLang="x-none" sz="1700" dirty="0" smtClean="0">
                <a:solidFill>
                  <a:srgbClr val="113460"/>
                </a:solidFill>
              </a:rPr>
              <a:t> </a:t>
            </a:r>
            <a:r>
              <a:rPr lang="en-US" altLang="x-none" sz="1700" dirty="0" err="1" smtClean="0">
                <a:solidFill>
                  <a:srgbClr val="113460"/>
                </a:solidFill>
              </a:rPr>
              <a:t>zneužívání</a:t>
            </a:r>
            <a:r>
              <a:rPr lang="en-US" altLang="x-none" sz="1700" dirty="0" smtClean="0">
                <a:solidFill>
                  <a:srgbClr val="113460"/>
                </a:solidFill>
              </a:rPr>
              <a:t> </a:t>
            </a:r>
            <a:r>
              <a:rPr lang="en-US" altLang="x-none" sz="1700" dirty="0" err="1" smtClean="0">
                <a:solidFill>
                  <a:srgbClr val="113460"/>
                </a:solidFill>
              </a:rPr>
              <a:t>informačních</a:t>
            </a:r>
            <a:r>
              <a:rPr lang="en-US" altLang="x-none" sz="1700" dirty="0" smtClean="0">
                <a:solidFill>
                  <a:srgbClr val="113460"/>
                </a:solidFill>
              </a:rPr>
              <a:t> </a:t>
            </a:r>
            <a:r>
              <a:rPr lang="en-US" altLang="x-none" sz="1700" dirty="0" err="1" smtClean="0">
                <a:solidFill>
                  <a:srgbClr val="113460"/>
                </a:solidFill>
              </a:rPr>
              <a:t>technologií</a:t>
            </a:r>
            <a:endParaRPr lang="en-US" altLang="x-none" sz="1700" dirty="0">
              <a:solidFill>
                <a:srgbClr val="113460"/>
              </a:solidFill>
            </a:endParaRPr>
          </a:p>
          <a:p>
            <a:pPr marL="605790" lvl="1" indent="-285750" algn="just"/>
            <a:r>
              <a:rPr lang="en-US" altLang="x-none" sz="1700" b="1" dirty="0" smtClean="0">
                <a:solidFill>
                  <a:srgbClr val="113460"/>
                </a:solidFill>
              </a:rPr>
              <a:t>Online Hotline </a:t>
            </a:r>
            <a:r>
              <a:rPr lang="en-US" altLang="x-none" sz="1700" dirty="0" smtClean="0">
                <a:solidFill>
                  <a:srgbClr val="113460"/>
                </a:solidFill>
              </a:rPr>
              <a:t>– </a:t>
            </a:r>
            <a:r>
              <a:rPr lang="en-US" altLang="x-none" sz="1700" dirty="0" err="1" smtClean="0">
                <a:solidFill>
                  <a:srgbClr val="113460"/>
                </a:solidFill>
              </a:rPr>
              <a:t>kontaktního</a:t>
            </a:r>
            <a:r>
              <a:rPr lang="en-US" altLang="x-none" sz="1700" dirty="0" smtClean="0">
                <a:solidFill>
                  <a:srgbClr val="113460"/>
                </a:solidFill>
              </a:rPr>
              <a:t> </a:t>
            </a:r>
            <a:r>
              <a:rPr lang="en-US" altLang="x-none" sz="1700" dirty="0" err="1" smtClean="0">
                <a:solidFill>
                  <a:srgbClr val="113460"/>
                </a:solidFill>
              </a:rPr>
              <a:t>centra</a:t>
            </a:r>
            <a:r>
              <a:rPr lang="en-US" altLang="x-none" sz="1700" dirty="0" smtClean="0">
                <a:solidFill>
                  <a:srgbClr val="113460"/>
                </a:solidFill>
              </a:rPr>
              <a:t> pro </a:t>
            </a:r>
            <a:r>
              <a:rPr lang="en-US" altLang="x-none" sz="1700" dirty="0" err="1" smtClean="0">
                <a:solidFill>
                  <a:srgbClr val="113460"/>
                </a:solidFill>
              </a:rPr>
              <a:t>příjem</a:t>
            </a:r>
            <a:r>
              <a:rPr lang="en-US" altLang="x-none" sz="1700" dirty="0" smtClean="0">
                <a:solidFill>
                  <a:srgbClr val="113460"/>
                </a:solidFill>
              </a:rPr>
              <a:t> </a:t>
            </a:r>
            <a:r>
              <a:rPr lang="en-US" altLang="x-none" sz="1700" dirty="0" err="1" smtClean="0">
                <a:solidFill>
                  <a:srgbClr val="113460"/>
                </a:solidFill>
              </a:rPr>
              <a:t>hlášení</a:t>
            </a:r>
            <a:r>
              <a:rPr lang="en-US" altLang="x-none" sz="1700" dirty="0" smtClean="0">
                <a:solidFill>
                  <a:srgbClr val="113460"/>
                </a:solidFill>
              </a:rPr>
              <a:t> </a:t>
            </a:r>
            <a:r>
              <a:rPr lang="en-US" altLang="x-none" sz="1700" dirty="0" err="1" smtClean="0">
                <a:solidFill>
                  <a:srgbClr val="113460"/>
                </a:solidFill>
              </a:rPr>
              <a:t>týkajících</a:t>
            </a:r>
            <a:r>
              <a:rPr lang="en-US" altLang="x-none" sz="1700" dirty="0" smtClean="0">
                <a:solidFill>
                  <a:srgbClr val="113460"/>
                </a:solidFill>
              </a:rPr>
              <a:t> se </a:t>
            </a:r>
            <a:r>
              <a:rPr lang="en-US" altLang="x-none" sz="1700" dirty="0" err="1" smtClean="0">
                <a:solidFill>
                  <a:srgbClr val="113460"/>
                </a:solidFill>
              </a:rPr>
              <a:t>nezákoného</a:t>
            </a:r>
            <a:r>
              <a:rPr lang="en-US" altLang="x-none" sz="1700" dirty="0" smtClean="0">
                <a:solidFill>
                  <a:srgbClr val="113460"/>
                </a:solidFill>
              </a:rPr>
              <a:t> </a:t>
            </a:r>
            <a:r>
              <a:rPr lang="en-US" altLang="x-none" sz="1700" dirty="0" err="1" smtClean="0">
                <a:solidFill>
                  <a:srgbClr val="113460"/>
                </a:solidFill>
              </a:rPr>
              <a:t>obsahu</a:t>
            </a:r>
            <a:r>
              <a:rPr lang="en-US" altLang="x-none" sz="1700" dirty="0" smtClean="0">
                <a:solidFill>
                  <a:srgbClr val="113460"/>
                </a:solidFill>
              </a:rPr>
              <a:t> </a:t>
            </a:r>
            <a:r>
              <a:rPr lang="en-US" altLang="x-none" sz="1700" dirty="0" err="1" smtClean="0">
                <a:solidFill>
                  <a:srgbClr val="113460"/>
                </a:solidFill>
              </a:rPr>
              <a:t>na</a:t>
            </a:r>
            <a:r>
              <a:rPr lang="en-US" altLang="x-none" sz="1700" dirty="0" smtClean="0">
                <a:solidFill>
                  <a:srgbClr val="113460"/>
                </a:solidFill>
              </a:rPr>
              <a:t> </a:t>
            </a:r>
            <a:r>
              <a:rPr lang="en-US" altLang="x-none" sz="1700" dirty="0" err="1" smtClean="0">
                <a:solidFill>
                  <a:srgbClr val="113460"/>
                </a:solidFill>
              </a:rPr>
              <a:t>internetu</a:t>
            </a:r>
            <a:r>
              <a:rPr lang="en-US" altLang="x-none" sz="1700" dirty="0" smtClean="0">
                <a:solidFill>
                  <a:srgbClr val="113460"/>
                </a:solidFill>
              </a:rPr>
              <a:t>.</a:t>
            </a:r>
            <a:endParaRPr lang="en-US" sz="1700" dirty="0" smtClean="0">
              <a:solidFill>
                <a:srgbClr val="113460"/>
              </a:solidFill>
            </a:endParaRPr>
          </a:p>
        </p:txBody>
      </p:sp>
      <p:pic>
        <p:nvPicPr>
          <p:cNvPr id="10" name="Picture 9" descr="ncbi-logo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8144" y="4552950"/>
            <a:ext cx="1003456" cy="4406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dirty="0" smtClean="0">
                <a:solidFill>
                  <a:srgbClr val="113460"/>
                </a:solidFill>
              </a:rPr>
              <a:t>O NCBI</a:t>
            </a:r>
            <a:endParaRPr lang="en-US" dirty="0">
              <a:solidFill>
                <a:srgbClr val="113460"/>
              </a:solidFill>
            </a:endParaRPr>
          </a:p>
        </p:txBody>
      </p:sp>
      <p:pic>
        <p:nvPicPr>
          <p:cNvPr id="8" name="Picture 7" descr="SID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71750"/>
            <a:ext cx="2941911" cy="1131504"/>
          </a:xfrm>
          <a:prstGeom prst="rect">
            <a:avLst/>
          </a:prstGeom>
        </p:spPr>
      </p:pic>
      <p:pic>
        <p:nvPicPr>
          <p:cNvPr id="9" name="Picture 8" descr="senioři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600" y="2571750"/>
            <a:ext cx="2941911" cy="1131504"/>
          </a:xfrm>
          <a:prstGeom prst="rect">
            <a:avLst/>
          </a:prstGeom>
        </p:spPr>
      </p:pic>
      <p:pic>
        <p:nvPicPr>
          <p:cNvPr id="11" name="Picture 10" descr="online hotline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800" y="2571750"/>
            <a:ext cx="2941911" cy="1131504"/>
          </a:xfrm>
          <a:prstGeom prst="rect">
            <a:avLst/>
          </a:prstGeom>
        </p:spPr>
      </p:pic>
      <p:pic>
        <p:nvPicPr>
          <p:cNvPr id="12" name="Picture 11" descr="online helpline.p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52551"/>
            <a:ext cx="2941911" cy="1131504"/>
          </a:xfrm>
          <a:prstGeom prst="rect">
            <a:avLst/>
          </a:prstGeom>
        </p:spPr>
      </p:pic>
      <p:pic>
        <p:nvPicPr>
          <p:cNvPr id="13" name="Picture 12" descr="NHSM.pn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800" y="3790950"/>
            <a:ext cx="2941911" cy="1131504"/>
          </a:xfrm>
          <a:prstGeom prst="rect">
            <a:avLst/>
          </a:prstGeom>
        </p:spPr>
      </p:pic>
      <p:pic>
        <p:nvPicPr>
          <p:cNvPr id="14" name="Picture 13" descr="KPBI.pn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800" y="1352550"/>
            <a:ext cx="2941911" cy="1131504"/>
          </a:xfrm>
          <a:prstGeom prst="rect">
            <a:avLst/>
          </a:prstGeom>
        </p:spPr>
      </p:pic>
      <p:pic>
        <p:nvPicPr>
          <p:cNvPr id="15" name="Picture 14" descr="konference.pn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600" y="1352550"/>
            <a:ext cx="2941911" cy="1131504"/>
          </a:xfrm>
          <a:prstGeom prst="rect">
            <a:avLst/>
          </a:prstGeom>
        </p:spPr>
      </p:pic>
      <p:pic>
        <p:nvPicPr>
          <p:cNvPr id="16" name="Picture 15" descr="ECSM.png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0950"/>
            <a:ext cx="2941200" cy="1131230"/>
          </a:xfrm>
          <a:prstGeom prst="rect">
            <a:avLst/>
          </a:prstGeom>
        </p:spPr>
      </p:pic>
      <p:pic>
        <p:nvPicPr>
          <p:cNvPr id="17" name="Picture 16" descr="akademie.png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600" y="3790950"/>
            <a:ext cx="2941911" cy="1131504"/>
          </a:xfrm>
          <a:prstGeom prst="rect">
            <a:avLst/>
          </a:prstGeom>
        </p:spPr>
      </p:pic>
      <p:pic>
        <p:nvPicPr>
          <p:cNvPr id="10" name="Picture 9" descr="ncbi-logo.png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8144" y="4552950"/>
            <a:ext cx="1003456" cy="440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7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TextovéPole 43"/>
          <p:cNvSpPr txBox="1"/>
          <p:nvPr/>
        </p:nvSpPr>
        <p:spPr>
          <a:xfrm>
            <a:off x="4193463" y="3726418"/>
            <a:ext cx="1826337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113460"/>
                </a:solidFill>
              </a:rPr>
              <a:t>3364</a:t>
            </a:r>
            <a:r>
              <a:rPr lang="cs-CZ" dirty="0" smtClean="0">
                <a:solidFill>
                  <a:srgbClr val="113460"/>
                </a:solidFill>
              </a:rPr>
              <a:t> </a:t>
            </a:r>
            <a:r>
              <a:rPr lang="cs-CZ" sz="1200" dirty="0" smtClean="0">
                <a:solidFill>
                  <a:srgbClr val="113460"/>
                </a:solidFill>
              </a:rPr>
              <a:t>žáků 1. stupně</a:t>
            </a:r>
            <a:endParaRPr lang="cs-CZ" dirty="0">
              <a:solidFill>
                <a:srgbClr val="113460"/>
              </a:solidFill>
            </a:endParaRPr>
          </a:p>
        </p:txBody>
      </p:sp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8077200" cy="1047750"/>
          </a:xfrm>
        </p:spPr>
        <p:txBody>
          <a:bodyPr anchor="b">
            <a:normAutofit/>
          </a:bodyPr>
          <a:lstStyle>
            <a:extLst/>
          </a:lstStyle>
          <a:p>
            <a:r>
              <a:rPr lang="en-US" dirty="0" err="1" smtClean="0">
                <a:solidFill>
                  <a:srgbClr val="113460"/>
                </a:solidFill>
              </a:rPr>
              <a:t>Vzdělávání</a:t>
            </a:r>
            <a:r>
              <a:rPr lang="en-US" dirty="0" smtClean="0">
                <a:solidFill>
                  <a:srgbClr val="113460"/>
                </a:solidFill>
              </a:rPr>
              <a:t> NCBI v </a:t>
            </a:r>
            <a:r>
              <a:rPr lang="en-US" dirty="0" err="1" smtClean="0">
                <a:solidFill>
                  <a:srgbClr val="113460"/>
                </a:solidFill>
              </a:rPr>
              <a:t>číslech</a:t>
            </a:r>
            <a:endParaRPr lang="en-US" dirty="0">
              <a:solidFill>
                <a:srgbClr val="113460"/>
              </a:solidFill>
            </a:endParaRPr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609600" y="1504950"/>
            <a:ext cx="3352800" cy="3505200"/>
          </a:xfrm>
        </p:spPr>
        <p:txBody>
          <a:bodyPr>
            <a:normAutofit fontScale="32500" lnSpcReduction="20000"/>
          </a:bodyPr>
          <a:lstStyle>
            <a:extLst/>
          </a:lstStyle>
          <a:p>
            <a:r>
              <a:rPr lang="cs-CZ" sz="3000" dirty="0" smtClean="0">
                <a:solidFill>
                  <a:schemeClr val="bg2">
                    <a:lumMod val="10000"/>
                  </a:schemeClr>
                </a:solidFill>
              </a:rPr>
              <a:t>Národní centrum bezpečnějšího internetu připravilo za rok 2015 řadu workshopů, kurzů, seminářů a konferencí.</a:t>
            </a:r>
          </a:p>
          <a:p>
            <a:r>
              <a:rPr lang="cs-CZ" sz="3000" dirty="0" smtClean="0">
                <a:solidFill>
                  <a:schemeClr val="bg2">
                    <a:lumMod val="10000"/>
                  </a:schemeClr>
                </a:solidFill>
              </a:rPr>
              <a:t>Cílem bylo zvýšit znalosti jak široké veřejnosti tak profesionálů v oblasti online </a:t>
            </a:r>
            <a:r>
              <a:rPr lang="cs-CZ" sz="3000" dirty="0" err="1">
                <a:solidFill>
                  <a:schemeClr val="bg2">
                    <a:lumMod val="10000"/>
                  </a:schemeClr>
                </a:solidFill>
              </a:rPr>
              <a:t>s</a:t>
            </a:r>
            <a:r>
              <a:rPr lang="cs-CZ" sz="3000" dirty="0" err="1" smtClean="0">
                <a:solidFill>
                  <a:schemeClr val="bg2">
                    <a:lumMod val="10000"/>
                  </a:schemeClr>
                </a:solidFill>
              </a:rPr>
              <a:t>afety</a:t>
            </a:r>
            <a:r>
              <a:rPr lang="cs-CZ" sz="3000" dirty="0" smtClean="0">
                <a:solidFill>
                  <a:schemeClr val="bg2">
                    <a:lumMod val="10000"/>
                  </a:schemeClr>
                </a:solidFill>
              </a:rPr>
              <a:t>.</a:t>
            </a:r>
          </a:p>
          <a:p>
            <a:r>
              <a:rPr lang="cs-CZ" sz="3000" b="1" dirty="0" smtClean="0">
                <a:solidFill>
                  <a:schemeClr val="bg2">
                    <a:lumMod val="10000"/>
                  </a:schemeClr>
                </a:solidFill>
              </a:rPr>
              <a:t>Projekty, na kterých se NCBI podílelo:</a:t>
            </a:r>
          </a:p>
          <a:p>
            <a:pPr marL="457200" indent="-457200"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cs-CZ" sz="3000" dirty="0" smtClean="0">
                <a:solidFill>
                  <a:schemeClr val="bg2">
                    <a:lumMod val="10000"/>
                  </a:schemeClr>
                </a:solidFill>
              </a:rPr>
              <a:t>Praha bezpečně online 2015</a:t>
            </a:r>
          </a:p>
          <a:p>
            <a:pPr marL="457200" indent="-457200"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cs-CZ" sz="3000" dirty="0" smtClean="0">
                <a:solidFill>
                  <a:schemeClr val="bg2">
                    <a:lumMod val="10000"/>
                  </a:schemeClr>
                </a:solidFill>
              </a:rPr>
              <a:t>Praha 5, 6,  a 14 bezpečně online</a:t>
            </a:r>
          </a:p>
          <a:p>
            <a:pPr marL="457200" indent="-457200"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cs-CZ" sz="3000" dirty="0" smtClean="0">
                <a:solidFill>
                  <a:schemeClr val="bg2">
                    <a:lumMod val="10000"/>
                  </a:schemeClr>
                </a:solidFill>
              </a:rPr>
              <a:t>Kraje pro bezpečný internet</a:t>
            </a:r>
          </a:p>
          <a:p>
            <a:pPr marL="457200" indent="-457200"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cs-CZ" sz="3000" dirty="0" smtClean="0">
                <a:solidFill>
                  <a:schemeClr val="bg2">
                    <a:lumMod val="10000"/>
                  </a:schemeClr>
                </a:solidFill>
              </a:rPr>
              <a:t>Senioři bezpečně online</a:t>
            </a:r>
          </a:p>
          <a:p>
            <a:r>
              <a:rPr lang="cs-CZ" sz="3000" b="1" dirty="0" smtClean="0">
                <a:solidFill>
                  <a:schemeClr val="bg2">
                    <a:lumMod val="10000"/>
                  </a:schemeClr>
                </a:solidFill>
              </a:rPr>
              <a:t>Nárůst počtu proškolených osob na dvojnásobek oproti roku 2014</a:t>
            </a:r>
          </a:p>
        </p:txBody>
      </p:sp>
      <p:pic>
        <p:nvPicPr>
          <p:cNvPr id="7" name="Picture 6" descr="ncbi-logo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8144" y="4552950"/>
            <a:ext cx="1003456" cy="440674"/>
          </a:xfrm>
          <a:prstGeom prst="rect">
            <a:avLst/>
          </a:prstGeom>
        </p:spPr>
      </p:pic>
      <p:grpSp>
        <p:nvGrpSpPr>
          <p:cNvPr id="34" name="Skupina 50"/>
          <p:cNvGrpSpPr/>
          <p:nvPr/>
        </p:nvGrpSpPr>
        <p:grpSpPr>
          <a:xfrm>
            <a:off x="4193463" y="1504950"/>
            <a:ext cx="1826337" cy="1794997"/>
            <a:chOff x="8616508" y="1024325"/>
            <a:chExt cx="1826337" cy="1794997"/>
          </a:xfrm>
        </p:grpSpPr>
        <p:sp>
          <p:nvSpPr>
            <p:cNvPr id="38" name="TextovéPole 43"/>
            <p:cNvSpPr txBox="1"/>
            <p:nvPr/>
          </p:nvSpPr>
          <p:spPr>
            <a:xfrm>
              <a:off x="8616508" y="1588219"/>
              <a:ext cx="1826337" cy="12311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3600" b="1" dirty="0" smtClean="0">
                  <a:solidFill>
                    <a:srgbClr val="12457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13165</a:t>
              </a:r>
            </a:p>
            <a:p>
              <a:pPr algn="ctr"/>
              <a:r>
                <a:rPr lang="cs-CZ" sz="1100" dirty="0">
                  <a:solidFill>
                    <a:srgbClr val="124573"/>
                  </a:solidFill>
                  <a:latin typeface="Segoe UI Symbol" panose="020B0502040204020203" pitchFamily="34" charset="0"/>
                  <a:ea typeface="Segoe UI Symbol" panose="020B0502040204020203" pitchFamily="34" charset="0"/>
                </a:rPr>
                <a:t>p</a:t>
              </a:r>
              <a:r>
                <a:rPr lang="cs-CZ" sz="1100" dirty="0" smtClean="0">
                  <a:solidFill>
                    <a:srgbClr val="124573"/>
                  </a:solidFill>
                  <a:latin typeface="Segoe UI Symbol" panose="020B0502040204020203" pitchFamily="34" charset="0"/>
                  <a:ea typeface="Segoe UI Symbol" panose="020B0502040204020203" pitchFamily="34" charset="0"/>
                </a:rPr>
                <a:t>roškolených</a:t>
              </a:r>
            </a:p>
            <a:p>
              <a:pPr algn="ctr"/>
              <a:r>
                <a:rPr lang="cs-CZ" sz="1100" dirty="0" smtClean="0">
                  <a:solidFill>
                    <a:srgbClr val="124573"/>
                  </a:solidFill>
                  <a:latin typeface="Segoe UI Symbol" panose="020B0502040204020203" pitchFamily="34" charset="0"/>
                  <a:ea typeface="Segoe UI Symbol" panose="020B0502040204020203" pitchFamily="34" charset="0"/>
                </a:rPr>
                <a:t>osob</a:t>
              </a:r>
            </a:p>
            <a:p>
              <a:pPr algn="ctr"/>
              <a:endParaRPr lang="cs-CZ" sz="1400" dirty="0"/>
            </a:p>
          </p:txBody>
        </p:sp>
        <p:pic>
          <p:nvPicPr>
            <p:cNvPr id="36" name="Zástupný symbol pro obsah 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779" t="47974" r="94444" b="29137"/>
            <a:stretch/>
          </p:blipFill>
          <p:spPr>
            <a:xfrm>
              <a:off x="8954132" y="1024325"/>
              <a:ext cx="812995" cy="1042817"/>
            </a:xfrm>
            <a:prstGeom prst="rect">
              <a:avLst/>
            </a:prstGeom>
          </p:spPr>
        </p:pic>
      </p:grpSp>
      <p:sp>
        <p:nvSpPr>
          <p:cNvPr id="46" name="Rectangle 45"/>
          <p:cNvSpPr/>
          <p:nvPr/>
        </p:nvSpPr>
        <p:spPr>
          <a:xfrm>
            <a:off x="4191000" y="1504950"/>
            <a:ext cx="1752600" cy="1524000"/>
          </a:xfrm>
          <a:prstGeom prst="rect">
            <a:avLst/>
          </a:prstGeom>
          <a:noFill/>
          <a:ln w="28575" cmpd="sng">
            <a:solidFill>
              <a:srgbClr val="1134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191000" y="3028950"/>
            <a:ext cx="1752600" cy="609600"/>
          </a:xfrm>
          <a:prstGeom prst="rect">
            <a:avLst/>
          </a:prstGeom>
          <a:noFill/>
          <a:ln w="28575" cmpd="sng">
            <a:solidFill>
              <a:srgbClr val="1134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ovéPole 43"/>
          <p:cNvSpPr txBox="1"/>
          <p:nvPr/>
        </p:nvSpPr>
        <p:spPr>
          <a:xfrm>
            <a:off x="4193463" y="3193018"/>
            <a:ext cx="1826337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113460"/>
                </a:solidFill>
              </a:rPr>
              <a:t>10411</a:t>
            </a:r>
            <a:r>
              <a:rPr lang="cs-CZ" dirty="0" smtClean="0">
                <a:solidFill>
                  <a:srgbClr val="113460"/>
                </a:solidFill>
              </a:rPr>
              <a:t> studentů</a:t>
            </a:r>
            <a:endParaRPr lang="cs-CZ" dirty="0">
              <a:solidFill>
                <a:srgbClr val="113460"/>
              </a:solidFill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4191000" y="3638550"/>
            <a:ext cx="1752600" cy="457200"/>
          </a:xfrm>
          <a:prstGeom prst="rect">
            <a:avLst/>
          </a:prstGeom>
          <a:noFill/>
          <a:ln w="28575" cmpd="sng">
            <a:solidFill>
              <a:srgbClr val="1134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/>
          <p:cNvSpPr/>
          <p:nvPr/>
        </p:nvSpPr>
        <p:spPr>
          <a:xfrm>
            <a:off x="4191000" y="4095750"/>
            <a:ext cx="1752600" cy="457200"/>
          </a:xfrm>
          <a:prstGeom prst="rect">
            <a:avLst/>
          </a:prstGeom>
          <a:noFill/>
          <a:ln w="28575" cmpd="sng">
            <a:solidFill>
              <a:srgbClr val="1134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TextovéPole 43"/>
          <p:cNvSpPr txBox="1"/>
          <p:nvPr/>
        </p:nvSpPr>
        <p:spPr>
          <a:xfrm>
            <a:off x="4193463" y="4183618"/>
            <a:ext cx="1826337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113460"/>
                </a:solidFill>
              </a:rPr>
              <a:t>6436 </a:t>
            </a:r>
            <a:r>
              <a:rPr lang="cs-CZ" sz="1200" dirty="0" smtClean="0">
                <a:solidFill>
                  <a:srgbClr val="113460"/>
                </a:solidFill>
              </a:rPr>
              <a:t>žáků 2. stupně</a:t>
            </a:r>
            <a:endParaRPr lang="cs-CZ" sz="1200" dirty="0">
              <a:solidFill>
                <a:srgbClr val="113460"/>
              </a:solidFill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5943600" y="2724150"/>
            <a:ext cx="1752600" cy="609600"/>
          </a:xfrm>
          <a:prstGeom prst="rect">
            <a:avLst/>
          </a:prstGeom>
          <a:noFill/>
          <a:ln w="28575" cmpd="sng">
            <a:solidFill>
              <a:srgbClr val="1134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TextovéPole 43"/>
          <p:cNvSpPr txBox="1"/>
          <p:nvPr/>
        </p:nvSpPr>
        <p:spPr>
          <a:xfrm>
            <a:off x="5946063" y="2779752"/>
            <a:ext cx="1826337" cy="5539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113460"/>
                </a:solidFill>
              </a:rPr>
              <a:t>783 </a:t>
            </a:r>
            <a:r>
              <a:rPr lang="cs-CZ" sz="1200" dirty="0" smtClean="0">
                <a:solidFill>
                  <a:srgbClr val="113460"/>
                </a:solidFill>
              </a:rPr>
              <a:t>policistů a sociálních pracovníků</a:t>
            </a:r>
            <a:endParaRPr lang="cs-CZ" sz="1200" dirty="0">
              <a:solidFill>
                <a:srgbClr val="113460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5943600" y="3333750"/>
            <a:ext cx="1752600" cy="838200"/>
          </a:xfrm>
          <a:prstGeom prst="rect">
            <a:avLst/>
          </a:prstGeom>
          <a:noFill/>
          <a:ln w="28575" cmpd="sng">
            <a:solidFill>
              <a:srgbClr val="1134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Rectangle 62"/>
          <p:cNvSpPr/>
          <p:nvPr/>
        </p:nvSpPr>
        <p:spPr>
          <a:xfrm>
            <a:off x="5943600" y="1504950"/>
            <a:ext cx="1752600" cy="609600"/>
          </a:xfrm>
          <a:prstGeom prst="rect">
            <a:avLst/>
          </a:prstGeom>
          <a:noFill/>
          <a:ln w="28575" cmpd="sng">
            <a:solidFill>
              <a:srgbClr val="1134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TextovéPole 43"/>
          <p:cNvSpPr txBox="1"/>
          <p:nvPr/>
        </p:nvSpPr>
        <p:spPr>
          <a:xfrm>
            <a:off x="5946063" y="1669018"/>
            <a:ext cx="1826337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113460"/>
                </a:solidFill>
              </a:rPr>
              <a:t>388 </a:t>
            </a:r>
            <a:r>
              <a:rPr lang="cs-CZ" dirty="0" smtClean="0">
                <a:solidFill>
                  <a:srgbClr val="113460"/>
                </a:solidFill>
              </a:rPr>
              <a:t>seminářů</a:t>
            </a:r>
            <a:endParaRPr lang="cs-CZ" dirty="0">
              <a:solidFill>
                <a:srgbClr val="113460"/>
              </a:solidFill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4191000" y="4552950"/>
            <a:ext cx="1752600" cy="457200"/>
          </a:xfrm>
          <a:prstGeom prst="rect">
            <a:avLst/>
          </a:prstGeom>
          <a:noFill/>
          <a:ln w="28575" cmpd="sng">
            <a:solidFill>
              <a:srgbClr val="1134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TextovéPole 43"/>
          <p:cNvSpPr txBox="1"/>
          <p:nvPr/>
        </p:nvSpPr>
        <p:spPr>
          <a:xfrm>
            <a:off x="4193463" y="4640818"/>
            <a:ext cx="1826337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113460"/>
                </a:solidFill>
              </a:rPr>
              <a:t>811 </a:t>
            </a:r>
            <a:r>
              <a:rPr lang="cs-CZ" sz="1200" dirty="0" smtClean="0">
                <a:solidFill>
                  <a:srgbClr val="113460"/>
                </a:solidFill>
              </a:rPr>
              <a:t>žáků SŠ</a:t>
            </a:r>
            <a:endParaRPr lang="cs-CZ" sz="1200" dirty="0">
              <a:solidFill>
                <a:srgbClr val="113460"/>
              </a:solidFill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7696200" y="1504950"/>
            <a:ext cx="1295400" cy="609600"/>
          </a:xfrm>
          <a:prstGeom prst="rect">
            <a:avLst/>
          </a:prstGeom>
          <a:noFill/>
          <a:ln w="28575" cmpd="sng">
            <a:solidFill>
              <a:srgbClr val="1134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TextovéPole 43"/>
          <p:cNvSpPr txBox="1"/>
          <p:nvPr/>
        </p:nvSpPr>
        <p:spPr>
          <a:xfrm>
            <a:off x="7696201" y="1657350"/>
            <a:ext cx="129540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113460"/>
                </a:solidFill>
              </a:rPr>
              <a:t>2 </a:t>
            </a:r>
            <a:r>
              <a:rPr lang="cs-CZ" sz="1400" dirty="0" smtClean="0">
                <a:solidFill>
                  <a:srgbClr val="113460"/>
                </a:solidFill>
              </a:rPr>
              <a:t>konference</a:t>
            </a:r>
            <a:endParaRPr lang="cs-CZ" dirty="0">
              <a:solidFill>
                <a:srgbClr val="113460"/>
              </a:solidFill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7696200" y="2114550"/>
            <a:ext cx="1295400" cy="609600"/>
          </a:xfrm>
          <a:prstGeom prst="rect">
            <a:avLst/>
          </a:prstGeom>
          <a:noFill/>
          <a:ln w="28575" cmpd="sng">
            <a:solidFill>
              <a:srgbClr val="1134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TextovéPole 43"/>
          <p:cNvSpPr txBox="1"/>
          <p:nvPr/>
        </p:nvSpPr>
        <p:spPr>
          <a:xfrm>
            <a:off x="7696201" y="2266950"/>
            <a:ext cx="129540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113460"/>
                </a:solidFill>
              </a:rPr>
              <a:t>33 </a:t>
            </a:r>
            <a:r>
              <a:rPr lang="cs-CZ" sz="1400" dirty="0" smtClean="0">
                <a:solidFill>
                  <a:srgbClr val="113460"/>
                </a:solidFill>
              </a:rPr>
              <a:t>spíkrů</a:t>
            </a:r>
            <a:endParaRPr lang="cs-CZ" dirty="0">
              <a:solidFill>
                <a:srgbClr val="113460"/>
              </a:solidFill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7696200" y="2724150"/>
            <a:ext cx="1295400" cy="609600"/>
          </a:xfrm>
          <a:prstGeom prst="rect">
            <a:avLst/>
          </a:prstGeom>
          <a:noFill/>
          <a:ln w="28575" cmpd="sng">
            <a:solidFill>
              <a:srgbClr val="1134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TextovéPole 43"/>
          <p:cNvSpPr txBox="1"/>
          <p:nvPr/>
        </p:nvSpPr>
        <p:spPr>
          <a:xfrm>
            <a:off x="7696201" y="2876550"/>
            <a:ext cx="129540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113460"/>
                </a:solidFill>
              </a:rPr>
              <a:t>350 </a:t>
            </a:r>
            <a:r>
              <a:rPr lang="cs-CZ" sz="1200" dirty="0" smtClean="0">
                <a:solidFill>
                  <a:srgbClr val="113460"/>
                </a:solidFill>
              </a:rPr>
              <a:t>účastníků</a:t>
            </a:r>
            <a:endParaRPr lang="cs-CZ" dirty="0">
              <a:solidFill>
                <a:srgbClr val="113460"/>
              </a:solidFill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5943600" y="2114550"/>
            <a:ext cx="1752600" cy="609600"/>
          </a:xfrm>
          <a:prstGeom prst="rect">
            <a:avLst/>
          </a:prstGeom>
          <a:noFill/>
          <a:ln w="28575" cmpd="sng">
            <a:solidFill>
              <a:srgbClr val="1134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TextovéPole 43"/>
          <p:cNvSpPr txBox="1"/>
          <p:nvPr/>
        </p:nvSpPr>
        <p:spPr>
          <a:xfrm>
            <a:off x="5867400" y="2114550"/>
            <a:ext cx="1826337" cy="58477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113460"/>
                </a:solidFill>
              </a:rPr>
              <a:t>1412 </a:t>
            </a:r>
            <a:r>
              <a:rPr lang="cs-CZ" sz="1400" dirty="0" smtClean="0">
                <a:solidFill>
                  <a:srgbClr val="113460"/>
                </a:solidFill>
              </a:rPr>
              <a:t>učitelů a zástupců vedení škol</a:t>
            </a:r>
            <a:endParaRPr lang="cs-CZ" sz="1050" dirty="0">
              <a:solidFill>
                <a:srgbClr val="113460"/>
              </a:solidFill>
            </a:endParaRPr>
          </a:p>
        </p:txBody>
      </p:sp>
      <p:sp>
        <p:nvSpPr>
          <p:cNvPr id="77" name="TextovéPole 43"/>
          <p:cNvSpPr txBox="1"/>
          <p:nvPr/>
        </p:nvSpPr>
        <p:spPr>
          <a:xfrm>
            <a:off x="5943600" y="3562350"/>
            <a:ext cx="1826337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113460"/>
                </a:solidFill>
              </a:rPr>
              <a:t>18 </a:t>
            </a:r>
            <a:r>
              <a:rPr lang="cs-CZ" dirty="0" smtClean="0">
                <a:solidFill>
                  <a:srgbClr val="113460"/>
                </a:solidFill>
              </a:rPr>
              <a:t>lektorů</a:t>
            </a:r>
            <a:endParaRPr lang="cs-CZ" sz="1200" dirty="0">
              <a:solidFill>
                <a:srgbClr val="1134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dirty="0" err="1" smtClean="0">
                <a:solidFill>
                  <a:srgbClr val="113460"/>
                </a:solidFill>
              </a:rPr>
              <a:t>Kraje</a:t>
            </a:r>
            <a:r>
              <a:rPr lang="en-US" dirty="0" smtClean="0">
                <a:solidFill>
                  <a:srgbClr val="113460"/>
                </a:solidFill>
              </a:rPr>
              <a:t> pro </a:t>
            </a:r>
            <a:r>
              <a:rPr lang="en-US" dirty="0" err="1" smtClean="0">
                <a:solidFill>
                  <a:srgbClr val="113460"/>
                </a:solidFill>
              </a:rPr>
              <a:t>bezpečný</a:t>
            </a:r>
            <a:r>
              <a:rPr lang="en-US" dirty="0" smtClean="0">
                <a:solidFill>
                  <a:srgbClr val="113460"/>
                </a:solidFill>
              </a:rPr>
              <a:t> internet</a:t>
            </a:r>
            <a:endParaRPr lang="en-US" dirty="0">
              <a:solidFill>
                <a:srgbClr val="113460"/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sz="quarter" idx="13"/>
          </p:nvPr>
        </p:nvSpPr>
        <p:spPr>
          <a:xfrm>
            <a:off x="609600" y="1428751"/>
            <a:ext cx="3962400" cy="3352799"/>
          </a:xfrm>
        </p:spPr>
        <p:txBody>
          <a:bodyPr>
            <a:normAutofit fontScale="47500" lnSpcReduction="20000"/>
          </a:bodyPr>
          <a:lstStyle>
            <a:extLst/>
          </a:lstStyle>
          <a:p>
            <a:r>
              <a:rPr lang="cs-CZ" dirty="0" smtClean="0">
                <a:solidFill>
                  <a:srgbClr val="113460"/>
                </a:solidFill>
              </a:rPr>
              <a:t>Projekt KPBI je výsledkem iniciativy Asociace krajů.</a:t>
            </a:r>
          </a:p>
          <a:p>
            <a:r>
              <a:rPr lang="cs-CZ" dirty="0" smtClean="0">
                <a:solidFill>
                  <a:srgbClr val="113460"/>
                </a:solidFill>
              </a:rPr>
              <a:t>Obsah e-</a:t>
            </a:r>
            <a:r>
              <a:rPr lang="cs-CZ" dirty="0" err="1" smtClean="0">
                <a:solidFill>
                  <a:srgbClr val="113460"/>
                </a:solidFill>
              </a:rPr>
              <a:t>learningových</a:t>
            </a:r>
            <a:r>
              <a:rPr lang="cs-CZ" dirty="0" smtClean="0">
                <a:solidFill>
                  <a:srgbClr val="113460"/>
                </a:solidFill>
              </a:rPr>
              <a:t> kurzů a kvízu připravili experti Národního centra bezpečnějšího internetu.</a:t>
            </a:r>
          </a:p>
          <a:p>
            <a:r>
              <a:rPr lang="cs-CZ" dirty="0" smtClean="0">
                <a:solidFill>
                  <a:srgbClr val="113460"/>
                </a:solidFill>
              </a:rPr>
              <a:t>Kurzy pro děti a mládež, rodiče a veřejnost, pracovníky Policie ČR a pro sociální pracovníky.</a:t>
            </a:r>
          </a:p>
          <a:p>
            <a:r>
              <a:rPr lang="cs-CZ" dirty="0" smtClean="0">
                <a:solidFill>
                  <a:srgbClr val="113460"/>
                </a:solidFill>
              </a:rPr>
              <a:t>Tvorba testu a výukových materiálů byla podpořena granty Programu prevence kriminality Ministerstva vnitra ČR.</a:t>
            </a:r>
          </a:p>
          <a:p>
            <a:r>
              <a:rPr lang="cs-CZ" dirty="0" smtClean="0">
                <a:solidFill>
                  <a:srgbClr val="113460"/>
                </a:solidFill>
              </a:rPr>
              <a:t>Celkem </a:t>
            </a:r>
            <a:r>
              <a:rPr lang="cs-CZ" b="1" dirty="0" smtClean="0">
                <a:solidFill>
                  <a:srgbClr val="113460"/>
                </a:solidFill>
              </a:rPr>
              <a:t>16 820 </a:t>
            </a:r>
            <a:r>
              <a:rPr lang="cs-CZ" dirty="0" smtClean="0">
                <a:solidFill>
                  <a:srgbClr val="113460"/>
                </a:solidFill>
              </a:rPr>
              <a:t>registrovaných účastníků (z toho 7050 dětí se zúčastnilo kvízu o ceny – čísla k 2. listopadu.</a:t>
            </a:r>
          </a:p>
          <a:p>
            <a:r>
              <a:rPr lang="cs-CZ" dirty="0" smtClean="0">
                <a:solidFill>
                  <a:srgbClr val="113460"/>
                </a:solidFill>
                <a:hlinkClick r:id="rId3"/>
              </a:rPr>
              <a:t>www.kpbi.cz</a:t>
            </a:r>
            <a:endParaRPr lang="cs-CZ" dirty="0" smtClean="0">
              <a:solidFill>
                <a:srgbClr val="113460"/>
              </a:solidFill>
            </a:endParaRPr>
          </a:p>
        </p:txBody>
      </p:sp>
      <p:pic>
        <p:nvPicPr>
          <p:cNvPr id="5" name="Obrázek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0" y="1476303"/>
            <a:ext cx="3657600" cy="1705047"/>
          </a:xfrm>
          <a:prstGeom prst="rect">
            <a:avLst/>
          </a:prstGeom>
        </p:spPr>
      </p:pic>
      <p:pic>
        <p:nvPicPr>
          <p:cNvPr id="7" name="Obrázek 5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2992631"/>
            <a:ext cx="2206468" cy="1560319"/>
          </a:xfrm>
          <a:prstGeom prst="rect">
            <a:avLst/>
          </a:prstGeom>
        </p:spPr>
      </p:pic>
      <p:pic>
        <p:nvPicPr>
          <p:cNvPr id="11" name="Obrázek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2689457"/>
            <a:ext cx="1798613" cy="2473093"/>
          </a:xfrm>
          <a:prstGeom prst="rect">
            <a:avLst/>
          </a:prstGeom>
        </p:spPr>
      </p:pic>
      <p:pic>
        <p:nvPicPr>
          <p:cNvPr id="12" name="Picture 11" descr="ncbi-logo.pn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8144" y="4552950"/>
            <a:ext cx="1003456" cy="4406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6800" y="1428750"/>
            <a:ext cx="3869718" cy="2571750"/>
          </a:xfrm>
          <a:prstGeom prst="rect">
            <a:avLst/>
          </a:prstGeom>
        </p:spPr>
      </p:pic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dirty="0" err="1" smtClean="0">
                <a:solidFill>
                  <a:srgbClr val="113460"/>
                </a:solidFill>
              </a:rPr>
              <a:t>Evropské</a:t>
            </a:r>
            <a:r>
              <a:rPr lang="en-US" dirty="0" smtClean="0">
                <a:solidFill>
                  <a:srgbClr val="113460"/>
                </a:solidFill>
              </a:rPr>
              <a:t> </a:t>
            </a:r>
            <a:r>
              <a:rPr lang="en-US" dirty="0" err="1" smtClean="0">
                <a:solidFill>
                  <a:srgbClr val="113460"/>
                </a:solidFill>
              </a:rPr>
              <a:t>projekty</a:t>
            </a:r>
            <a:endParaRPr lang="en-US" dirty="0">
              <a:solidFill>
                <a:srgbClr val="113460"/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sz="quarter" idx="13"/>
          </p:nvPr>
        </p:nvSpPr>
        <p:spPr>
          <a:xfrm>
            <a:off x="609600" y="1428751"/>
            <a:ext cx="3886200" cy="2845693"/>
          </a:xfrm>
        </p:spPr>
        <p:txBody>
          <a:bodyPr>
            <a:normAutofit lnSpcReduction="10000"/>
          </a:bodyPr>
          <a:lstStyle>
            <a:extLst/>
          </a:lstStyle>
          <a:p>
            <a:pPr algn="just"/>
            <a:r>
              <a:rPr lang="cs-CZ" sz="1700" b="1" dirty="0">
                <a:solidFill>
                  <a:srgbClr val="124573"/>
                </a:solidFill>
              </a:rPr>
              <a:t>Národní centrum bezpečnějšího internetu se aktivně podílí na řadě Evropských projektů, iniciativ a </a:t>
            </a:r>
            <a:r>
              <a:rPr lang="cs-CZ" sz="1700" b="1" dirty="0" smtClean="0">
                <a:solidFill>
                  <a:srgbClr val="124573"/>
                </a:solidFill>
              </a:rPr>
              <a:t>kampaní.</a:t>
            </a:r>
            <a:endParaRPr lang="cs-CZ" sz="1700" b="1" dirty="0">
              <a:solidFill>
                <a:srgbClr val="124573"/>
              </a:solidFill>
            </a:endParaRPr>
          </a:p>
          <a:p>
            <a:pPr algn="just"/>
            <a:r>
              <a:rPr lang="cs-CZ" sz="1700" b="1" dirty="0" smtClean="0">
                <a:solidFill>
                  <a:srgbClr val="124573"/>
                </a:solidFill>
              </a:rPr>
              <a:t>Den bezpečnějšího internetu </a:t>
            </a:r>
            <a:r>
              <a:rPr lang="cs-CZ" sz="1700" dirty="0" smtClean="0">
                <a:solidFill>
                  <a:srgbClr val="124573"/>
                </a:solidFill>
              </a:rPr>
              <a:t>(</a:t>
            </a:r>
            <a:r>
              <a:rPr lang="cs-CZ" sz="1700" dirty="0" err="1" smtClean="0">
                <a:solidFill>
                  <a:srgbClr val="124573"/>
                </a:solidFill>
              </a:rPr>
              <a:t>Safer</a:t>
            </a:r>
            <a:r>
              <a:rPr lang="cs-CZ" sz="1700" dirty="0" smtClean="0">
                <a:solidFill>
                  <a:srgbClr val="124573"/>
                </a:solidFill>
              </a:rPr>
              <a:t> Internet </a:t>
            </a:r>
            <a:r>
              <a:rPr lang="cs-CZ" sz="1700" dirty="0" err="1" smtClean="0">
                <a:solidFill>
                  <a:srgbClr val="124573"/>
                </a:solidFill>
              </a:rPr>
              <a:t>Day</a:t>
            </a:r>
            <a:r>
              <a:rPr lang="cs-CZ" sz="1700" dirty="0" smtClean="0">
                <a:solidFill>
                  <a:srgbClr val="124573"/>
                </a:solidFill>
              </a:rPr>
              <a:t>) – v ČR od roku 2006</a:t>
            </a:r>
          </a:p>
          <a:p>
            <a:pPr algn="just"/>
            <a:r>
              <a:rPr lang="cs-CZ" sz="1700" b="1" dirty="0" smtClean="0">
                <a:solidFill>
                  <a:srgbClr val="124573"/>
                </a:solidFill>
              </a:rPr>
              <a:t>NO HATE SPEECH MOVEMENT </a:t>
            </a:r>
            <a:r>
              <a:rPr lang="cs-CZ" sz="1700" dirty="0" smtClean="0">
                <a:solidFill>
                  <a:srgbClr val="124573"/>
                </a:solidFill>
              </a:rPr>
              <a:t>– kampaň Rady Evropy proti nenávisti na internetu</a:t>
            </a:r>
          </a:p>
          <a:p>
            <a:pPr algn="just"/>
            <a:endParaRPr lang="cs-CZ" sz="3200" dirty="0">
              <a:solidFill>
                <a:srgbClr val="124573"/>
              </a:solidFill>
            </a:endParaRPr>
          </a:p>
          <a:p>
            <a:pPr algn="just"/>
            <a:endParaRPr lang="cs-CZ" sz="3200" dirty="0" smtClean="0">
              <a:solidFill>
                <a:srgbClr val="124573"/>
              </a:solidFill>
            </a:endParaRPr>
          </a:p>
        </p:txBody>
      </p:sp>
      <p:pic>
        <p:nvPicPr>
          <p:cNvPr id="5" name="Picture 2" descr="http://www.scich.org/media/medialibrary/2014/03/nhsm-1420x60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7249" y="4274444"/>
            <a:ext cx="1318260" cy="557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brázek 10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6758" y="4059646"/>
            <a:ext cx="1819083" cy="1062807"/>
          </a:xfrm>
          <a:prstGeom prst="rect">
            <a:avLst/>
          </a:prstGeom>
        </p:spPr>
      </p:pic>
      <p:pic>
        <p:nvPicPr>
          <p:cNvPr id="10" name="Obrázek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0586" y="4327674"/>
            <a:ext cx="1016001" cy="3810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78029" y="4316487"/>
            <a:ext cx="533400" cy="5334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87257" y="4400550"/>
            <a:ext cx="1164564" cy="381000"/>
          </a:xfrm>
          <a:prstGeom prst="rect">
            <a:avLst/>
          </a:prstGeom>
        </p:spPr>
      </p:pic>
      <p:pic>
        <p:nvPicPr>
          <p:cNvPr id="20" name="Picture 19" descr="ncbi-logo.pn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8144" y="4552950"/>
            <a:ext cx="1003456" cy="440674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5695" y="4171950"/>
            <a:ext cx="1664970" cy="821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611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1564142"/>
            <a:ext cx="4419600" cy="2209800"/>
          </a:xfrm>
          <a:prstGeom prst="rect">
            <a:avLst/>
          </a:prstGeom>
        </p:spPr>
      </p:pic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609600" y="118110"/>
            <a:ext cx="8534400" cy="1005840"/>
          </a:xfrm>
        </p:spPr>
        <p:txBody>
          <a:bodyPr>
            <a:normAutofit fontScale="90000"/>
          </a:bodyPr>
          <a:lstStyle>
            <a:extLst/>
          </a:lstStyle>
          <a:p>
            <a:r>
              <a:rPr lang="en-US" dirty="0" err="1" smtClean="0">
                <a:solidFill>
                  <a:srgbClr val="113460"/>
                </a:solidFill>
              </a:rPr>
              <a:t>Evropsk</a:t>
            </a:r>
            <a:r>
              <a:rPr lang="cs-CZ" dirty="0" smtClean="0">
                <a:solidFill>
                  <a:srgbClr val="113460"/>
                </a:solidFill>
              </a:rPr>
              <a:t>ý měsíc kybernetické bezpečnosti</a:t>
            </a:r>
            <a:endParaRPr lang="en-US" dirty="0">
              <a:solidFill>
                <a:srgbClr val="113460"/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sz="quarter" idx="13"/>
          </p:nvPr>
        </p:nvSpPr>
        <p:spPr>
          <a:xfrm>
            <a:off x="609600" y="1428751"/>
            <a:ext cx="4343400" cy="3352799"/>
          </a:xfrm>
        </p:spPr>
        <p:txBody>
          <a:bodyPr>
            <a:normAutofit/>
          </a:bodyPr>
          <a:lstStyle>
            <a:extLst/>
          </a:lstStyle>
          <a:p>
            <a:pPr algn="just"/>
            <a:r>
              <a:rPr lang="cs-CZ" sz="2000" b="1" dirty="0" err="1" smtClean="0">
                <a:solidFill>
                  <a:srgbClr val="124573"/>
                </a:solidFill>
              </a:rPr>
              <a:t>CodeWeek</a:t>
            </a:r>
            <a:r>
              <a:rPr lang="cs-CZ" sz="2000" dirty="0" smtClean="0">
                <a:solidFill>
                  <a:srgbClr val="124573"/>
                </a:solidFill>
              </a:rPr>
              <a:t> jako součást celoevropské </a:t>
            </a:r>
            <a:r>
              <a:rPr lang="cs-CZ" sz="2000" dirty="0" smtClean="0">
                <a:solidFill>
                  <a:srgbClr val="124573"/>
                </a:solidFill>
              </a:rPr>
              <a:t>kampaně </a:t>
            </a:r>
            <a:r>
              <a:rPr lang="cs-CZ" sz="2000" dirty="0" err="1" smtClean="0">
                <a:solidFill>
                  <a:srgbClr val="124573"/>
                </a:solidFill>
              </a:rPr>
              <a:t>European</a:t>
            </a:r>
            <a:r>
              <a:rPr lang="cs-CZ" sz="2000" dirty="0" smtClean="0">
                <a:solidFill>
                  <a:srgbClr val="124573"/>
                </a:solidFill>
              </a:rPr>
              <a:t> </a:t>
            </a:r>
            <a:r>
              <a:rPr lang="cs-CZ" sz="2000" dirty="0" err="1" smtClean="0">
                <a:solidFill>
                  <a:srgbClr val="124573"/>
                </a:solidFill>
              </a:rPr>
              <a:t>Cyber</a:t>
            </a:r>
            <a:r>
              <a:rPr lang="cs-CZ" sz="2000" dirty="0" smtClean="0">
                <a:solidFill>
                  <a:srgbClr val="124573"/>
                </a:solidFill>
              </a:rPr>
              <a:t> </a:t>
            </a:r>
            <a:r>
              <a:rPr lang="cs-CZ" sz="2000" dirty="0" err="1" smtClean="0">
                <a:solidFill>
                  <a:srgbClr val="124573"/>
                </a:solidFill>
              </a:rPr>
              <a:t>Security</a:t>
            </a:r>
            <a:r>
              <a:rPr lang="cs-CZ" sz="2000" dirty="0" smtClean="0">
                <a:solidFill>
                  <a:srgbClr val="124573"/>
                </a:solidFill>
              </a:rPr>
              <a:t> </a:t>
            </a:r>
            <a:r>
              <a:rPr lang="cs-CZ" sz="2000" dirty="0" err="1" smtClean="0">
                <a:solidFill>
                  <a:srgbClr val="124573"/>
                </a:solidFill>
              </a:rPr>
              <a:t>Month</a:t>
            </a:r>
            <a:r>
              <a:rPr lang="cs-CZ" sz="2000" dirty="0" smtClean="0">
                <a:solidFill>
                  <a:srgbClr val="124573"/>
                </a:solidFill>
              </a:rPr>
              <a:t> </a:t>
            </a:r>
          </a:p>
          <a:p>
            <a:pPr algn="just"/>
            <a:endParaRPr lang="cs-CZ" sz="2000" dirty="0">
              <a:solidFill>
                <a:srgbClr val="124573"/>
              </a:solidFill>
            </a:endParaRPr>
          </a:p>
          <a:p>
            <a:pPr algn="just"/>
            <a:r>
              <a:rPr lang="cs-CZ" sz="2000" dirty="0" smtClean="0">
                <a:solidFill>
                  <a:srgbClr val="124573"/>
                </a:solidFill>
              </a:rPr>
              <a:t>V roce 2015 proběhlo v ČR 38 akcí s celkovým dosahem téměř </a:t>
            </a:r>
            <a:r>
              <a:rPr lang="cs-CZ" sz="2000" b="1" dirty="0" smtClean="0">
                <a:solidFill>
                  <a:srgbClr val="124573"/>
                </a:solidFill>
              </a:rPr>
              <a:t>52000 lidí</a:t>
            </a:r>
            <a:r>
              <a:rPr lang="cs-CZ" sz="2000" dirty="0" smtClean="0">
                <a:solidFill>
                  <a:srgbClr val="124573"/>
                </a:solidFill>
              </a:rPr>
              <a:t>. Průměrný věk účastníků: 15 let</a:t>
            </a:r>
            <a:endParaRPr lang="cs-CZ" sz="2000" dirty="0">
              <a:solidFill>
                <a:srgbClr val="124573"/>
              </a:solidFill>
            </a:endParaRPr>
          </a:p>
        </p:txBody>
      </p:sp>
      <p:pic>
        <p:nvPicPr>
          <p:cNvPr id="20" name="Picture 19" descr="ncbi-logo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8144" y="4552950"/>
            <a:ext cx="1003456" cy="440674"/>
          </a:xfrm>
          <a:prstGeom prst="rect">
            <a:avLst/>
          </a:prstGeom>
        </p:spPr>
      </p:pic>
      <p:pic>
        <p:nvPicPr>
          <p:cNvPr id="9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424" y="3943350"/>
            <a:ext cx="758352" cy="962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173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dirty="0" err="1" smtClean="0">
                <a:solidFill>
                  <a:srgbClr val="113460"/>
                </a:solidFill>
              </a:rPr>
              <a:t>iSejf</a:t>
            </a:r>
            <a:r>
              <a:rPr lang="en-US" dirty="0" smtClean="0">
                <a:solidFill>
                  <a:srgbClr val="113460"/>
                </a:solidFill>
              </a:rPr>
              <a:t> a </a:t>
            </a:r>
            <a:r>
              <a:rPr lang="en-US" dirty="0" err="1" smtClean="0">
                <a:solidFill>
                  <a:srgbClr val="113460"/>
                </a:solidFill>
              </a:rPr>
              <a:t>KyberFEST</a:t>
            </a:r>
            <a:endParaRPr lang="en-US" dirty="0">
              <a:solidFill>
                <a:srgbClr val="113460"/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sz="quarter" idx="13"/>
          </p:nvPr>
        </p:nvSpPr>
        <p:spPr>
          <a:xfrm>
            <a:off x="591127" y="1953888"/>
            <a:ext cx="3962400" cy="2819399"/>
          </a:xfrm>
        </p:spPr>
        <p:txBody>
          <a:bodyPr>
            <a:normAutofit fontScale="70000" lnSpcReduction="20000"/>
          </a:bodyPr>
          <a:lstStyle>
            <a:extLst/>
          </a:lstStyle>
          <a:p>
            <a:pPr marL="0" indent="0">
              <a:buNone/>
            </a:pPr>
            <a:r>
              <a:rPr lang="cs-CZ" sz="3700" b="1" dirty="0" err="1" smtClean="0">
                <a:solidFill>
                  <a:srgbClr val="124573"/>
                </a:solidFill>
              </a:rPr>
              <a:t>iSejf</a:t>
            </a:r>
            <a:endParaRPr lang="cs-CZ" sz="3700" b="1" dirty="0" smtClean="0">
              <a:solidFill>
                <a:srgbClr val="124573"/>
              </a:solidFill>
            </a:endParaRPr>
          </a:p>
          <a:p>
            <a:r>
              <a:rPr lang="cs-CZ" sz="2000" dirty="0" smtClean="0">
                <a:solidFill>
                  <a:srgbClr val="124573"/>
                </a:solidFill>
              </a:rPr>
              <a:t>Soutěž pro děti od 6 do 18 let.</a:t>
            </a:r>
          </a:p>
          <a:p>
            <a:r>
              <a:rPr lang="cs-CZ" sz="2000" dirty="0" smtClean="0">
                <a:solidFill>
                  <a:srgbClr val="124573"/>
                </a:solidFill>
              </a:rPr>
              <a:t>Na měsíční bázi.</a:t>
            </a:r>
          </a:p>
          <a:p>
            <a:r>
              <a:rPr lang="cs-CZ" sz="2000" dirty="0" smtClean="0">
                <a:solidFill>
                  <a:srgbClr val="124573"/>
                </a:solidFill>
              </a:rPr>
              <a:t>Kreativní zadání související s online </a:t>
            </a:r>
            <a:r>
              <a:rPr lang="cs-CZ" sz="2000" dirty="0" err="1" smtClean="0">
                <a:solidFill>
                  <a:srgbClr val="124573"/>
                </a:solidFill>
              </a:rPr>
              <a:t>safety</a:t>
            </a:r>
            <a:endParaRPr lang="cs-CZ" sz="2000" dirty="0" smtClean="0">
              <a:solidFill>
                <a:srgbClr val="124573"/>
              </a:solidFill>
            </a:endParaRPr>
          </a:p>
          <a:p>
            <a:r>
              <a:rPr lang="cs-CZ" sz="2000" dirty="0" smtClean="0">
                <a:solidFill>
                  <a:srgbClr val="124573"/>
                </a:solidFill>
              </a:rPr>
              <a:t>Stovky účastníků měsíčně</a:t>
            </a:r>
          </a:p>
          <a:p>
            <a:r>
              <a:rPr lang="cs-CZ" sz="2000" dirty="0" smtClean="0">
                <a:solidFill>
                  <a:srgbClr val="124573"/>
                </a:solidFill>
              </a:rPr>
              <a:t>Partneři ze soukromého sektoru: </a:t>
            </a:r>
            <a:r>
              <a:rPr lang="cs-CZ" sz="2000" dirty="0" err="1" smtClean="0">
                <a:solidFill>
                  <a:srgbClr val="124573"/>
                </a:solidFill>
              </a:rPr>
              <a:t>Facebook</a:t>
            </a:r>
            <a:r>
              <a:rPr lang="cs-CZ" sz="2000" dirty="0" smtClean="0">
                <a:solidFill>
                  <a:srgbClr val="124573"/>
                </a:solidFill>
              </a:rPr>
              <a:t>, </a:t>
            </a:r>
            <a:r>
              <a:rPr lang="cs-CZ" sz="2000" dirty="0" err="1" smtClean="0">
                <a:solidFill>
                  <a:srgbClr val="124573"/>
                </a:solidFill>
              </a:rPr>
              <a:t>Alza.cz</a:t>
            </a:r>
            <a:r>
              <a:rPr lang="cs-CZ" sz="2000" dirty="0" smtClean="0">
                <a:solidFill>
                  <a:srgbClr val="124573"/>
                </a:solidFill>
              </a:rPr>
              <a:t>, </a:t>
            </a:r>
            <a:r>
              <a:rPr lang="cs-CZ" sz="2000" dirty="0" err="1" smtClean="0">
                <a:solidFill>
                  <a:srgbClr val="124573"/>
                </a:solidFill>
              </a:rPr>
              <a:t>Disney</a:t>
            </a:r>
            <a:r>
              <a:rPr lang="cs-CZ" sz="2000" dirty="0" smtClean="0">
                <a:solidFill>
                  <a:srgbClr val="124573"/>
                </a:solidFill>
              </a:rPr>
              <a:t>, Intel a další.</a:t>
            </a:r>
          </a:p>
          <a:p>
            <a:r>
              <a:rPr lang="cs-CZ" sz="2000" dirty="0" smtClean="0">
                <a:solidFill>
                  <a:srgbClr val="124573"/>
                </a:solidFill>
              </a:rPr>
              <a:t>V rámci Dne bezpečnějšího internetu (9. února 2016 další kolo věnované 400. výročí úmrtí </a:t>
            </a:r>
            <a:r>
              <a:rPr lang="cs-CZ" sz="2000" dirty="0" err="1" smtClean="0">
                <a:solidFill>
                  <a:srgbClr val="124573"/>
                </a:solidFill>
              </a:rPr>
              <a:t>Willama</a:t>
            </a:r>
            <a:r>
              <a:rPr lang="cs-CZ" sz="2000" dirty="0" smtClean="0">
                <a:solidFill>
                  <a:srgbClr val="124573"/>
                </a:solidFill>
              </a:rPr>
              <a:t> Shakespeara</a:t>
            </a:r>
          </a:p>
          <a:p>
            <a:r>
              <a:rPr lang="cs-CZ" sz="2000" dirty="0" smtClean="0">
                <a:solidFill>
                  <a:srgbClr val="124573"/>
                </a:solidFill>
                <a:hlinkClick r:id="rId3"/>
              </a:rPr>
              <a:t>www.isejf.cz</a:t>
            </a:r>
            <a:endParaRPr lang="cs-CZ" sz="2000" dirty="0">
              <a:solidFill>
                <a:srgbClr val="124573"/>
              </a:solidFill>
            </a:endParaRPr>
          </a:p>
          <a:p>
            <a:endParaRPr lang="cs-CZ" sz="2000" dirty="0" smtClean="0">
              <a:solidFill>
                <a:srgbClr val="124573"/>
              </a:solidFill>
            </a:endParaRPr>
          </a:p>
          <a:p>
            <a:endParaRPr lang="cs-CZ" sz="2000" dirty="0" smtClean="0">
              <a:solidFill>
                <a:srgbClr val="124573"/>
              </a:solidFill>
            </a:endParaRPr>
          </a:p>
          <a:p>
            <a:endParaRPr lang="cs-CZ" sz="2000" dirty="0">
              <a:solidFill>
                <a:srgbClr val="124573"/>
              </a:solidFill>
            </a:endParaRPr>
          </a:p>
        </p:txBody>
      </p:sp>
      <p:sp>
        <p:nvSpPr>
          <p:cNvPr id="11" name="Rectangle 5"/>
          <p:cNvSpPr>
            <a:spLocks noGrp="1"/>
          </p:cNvSpPr>
          <p:nvPr>
            <p:ph sz="quarter" idx="13"/>
          </p:nvPr>
        </p:nvSpPr>
        <p:spPr>
          <a:xfrm>
            <a:off x="4953000" y="1953888"/>
            <a:ext cx="3962400" cy="2819400"/>
          </a:xfrm>
        </p:spPr>
        <p:txBody>
          <a:bodyPr>
            <a:normAutofit fontScale="92500" lnSpcReduction="20000"/>
          </a:bodyPr>
          <a:lstStyle>
            <a:extLst/>
          </a:lstStyle>
          <a:p>
            <a:pPr marL="0" indent="0">
              <a:buNone/>
            </a:pPr>
            <a:r>
              <a:rPr lang="cs-CZ" sz="2800" b="1" dirty="0" err="1" smtClean="0">
                <a:solidFill>
                  <a:srgbClr val="124573"/>
                </a:solidFill>
              </a:rPr>
              <a:t>KyberFEST</a:t>
            </a:r>
            <a:endParaRPr lang="cs-CZ" sz="2800" b="1" dirty="0" smtClean="0">
              <a:solidFill>
                <a:srgbClr val="124573"/>
              </a:solidFill>
            </a:endParaRPr>
          </a:p>
          <a:p>
            <a:r>
              <a:rPr lang="cs-CZ" sz="1600" dirty="0" smtClean="0">
                <a:solidFill>
                  <a:srgbClr val="124573"/>
                </a:solidFill>
              </a:rPr>
              <a:t>Festival bezpečnějšího internetu</a:t>
            </a:r>
          </a:p>
          <a:p>
            <a:r>
              <a:rPr lang="cs-CZ" sz="1600" dirty="0" smtClean="0">
                <a:solidFill>
                  <a:srgbClr val="124573"/>
                </a:solidFill>
              </a:rPr>
              <a:t>Pro žáky základních a středních škol</a:t>
            </a:r>
          </a:p>
          <a:p>
            <a:r>
              <a:rPr lang="cs-CZ" sz="1600" dirty="0" smtClean="0">
                <a:solidFill>
                  <a:srgbClr val="124573"/>
                </a:solidFill>
              </a:rPr>
              <a:t>Zaměřené na pozitivní obsah a propagaci bezpečnějšího užívání internetu.</a:t>
            </a:r>
          </a:p>
          <a:p>
            <a:r>
              <a:rPr lang="cs-CZ" sz="1600" dirty="0" smtClean="0">
                <a:solidFill>
                  <a:srgbClr val="124573"/>
                </a:solidFill>
              </a:rPr>
              <a:t>Divadelní představení, semináře, workshopy, koncert, soutěže, poradenská centra</a:t>
            </a:r>
          </a:p>
          <a:p>
            <a:r>
              <a:rPr lang="cs-CZ" sz="1600" dirty="0" smtClean="0">
                <a:solidFill>
                  <a:srgbClr val="124573"/>
                </a:solidFill>
              </a:rPr>
              <a:t>1. ročník navštívilo přes 800 návštěvníků</a:t>
            </a:r>
          </a:p>
          <a:p>
            <a:r>
              <a:rPr lang="cs-CZ" sz="1600" dirty="0" smtClean="0">
                <a:solidFill>
                  <a:srgbClr val="124573"/>
                </a:solidFill>
                <a:hlinkClick r:id="rId4"/>
              </a:rPr>
              <a:t>www.kyberfest.cz</a:t>
            </a:r>
            <a:endParaRPr lang="cs-CZ" sz="1600" dirty="0" smtClean="0">
              <a:solidFill>
                <a:srgbClr val="124573"/>
              </a:solidFill>
            </a:endParaRPr>
          </a:p>
          <a:p>
            <a:endParaRPr lang="cs-CZ" sz="2000" dirty="0" smtClean="0">
              <a:solidFill>
                <a:srgbClr val="124573"/>
              </a:solidFill>
            </a:endParaRPr>
          </a:p>
          <a:p>
            <a:endParaRPr lang="cs-CZ" sz="2000" dirty="0">
              <a:solidFill>
                <a:srgbClr val="124573"/>
              </a:solidFill>
            </a:endParaRPr>
          </a:p>
        </p:txBody>
      </p:sp>
      <p:pic>
        <p:nvPicPr>
          <p:cNvPr id="12" name="Picture 11" descr="ncbi-logo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8144" y="4552950"/>
            <a:ext cx="1003456" cy="44067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5800" y="1428750"/>
            <a:ext cx="1829534" cy="461833"/>
          </a:xfrm>
          <a:prstGeom prst="rect">
            <a:avLst/>
          </a:prstGeom>
        </p:spPr>
      </p:pic>
      <p:pic>
        <p:nvPicPr>
          <p:cNvPr id="4" name="Picture 3" descr="kyberfest 2015 logo MC transparent (1).pn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0" y="1352550"/>
            <a:ext cx="1447800" cy="516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906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dirty="0" err="1" smtClean="0">
                <a:solidFill>
                  <a:srgbClr val="113460"/>
                </a:solidFill>
              </a:rPr>
              <a:t>Vybrané</a:t>
            </a:r>
            <a:r>
              <a:rPr lang="en-US" dirty="0" smtClean="0">
                <a:solidFill>
                  <a:srgbClr val="113460"/>
                </a:solidFill>
              </a:rPr>
              <a:t> </a:t>
            </a:r>
            <a:r>
              <a:rPr lang="en-US" dirty="0" err="1" smtClean="0">
                <a:solidFill>
                  <a:srgbClr val="113460"/>
                </a:solidFill>
              </a:rPr>
              <a:t>weby</a:t>
            </a:r>
            <a:r>
              <a:rPr lang="en-US" dirty="0" smtClean="0">
                <a:solidFill>
                  <a:srgbClr val="113460"/>
                </a:solidFill>
              </a:rPr>
              <a:t> NCBI</a:t>
            </a:r>
            <a:endParaRPr lang="en-US" dirty="0">
              <a:solidFill>
                <a:srgbClr val="113460"/>
              </a:solidFill>
            </a:endParaRPr>
          </a:p>
        </p:txBody>
      </p:sp>
      <p:sp>
        <p:nvSpPr>
          <p:cNvPr id="3" name="Rectangle 2"/>
          <p:cNvSpPr>
            <a:spLocks noGrp="1"/>
          </p:cNvSpPr>
          <p:nvPr>
            <p:ph sz="quarter" idx="13"/>
          </p:nvPr>
        </p:nvSpPr>
        <p:spPr>
          <a:xfrm>
            <a:off x="2209800" y="1584426"/>
            <a:ext cx="4562172" cy="1520724"/>
          </a:xfrm>
        </p:spPr>
        <p:txBody>
          <a:bodyPr anchor="ctr">
            <a:normAutofit fontScale="47500" lnSpcReduction="20000"/>
          </a:bodyPr>
          <a:lstStyle>
            <a:extLst/>
          </a:lstStyle>
          <a:p>
            <a:pPr marL="0" lvl="1" indent="0">
              <a:buNone/>
            </a:pPr>
            <a:r>
              <a:rPr lang="en-US" sz="3400" b="1" dirty="0" smtClean="0">
                <a:solidFill>
                  <a:srgbClr val="113460"/>
                </a:solidFill>
              </a:rPr>
              <a:t>Safer Internet</a:t>
            </a:r>
          </a:p>
          <a:p>
            <a:pPr marL="457200" lvl="1" indent="-457200"/>
            <a:r>
              <a:rPr lang="en-US" dirty="0" err="1" smtClean="0">
                <a:solidFill>
                  <a:srgbClr val="113460"/>
                </a:solidFill>
              </a:rPr>
              <a:t>Aktuality</a:t>
            </a:r>
            <a:endParaRPr lang="en-US" dirty="0" smtClean="0">
              <a:solidFill>
                <a:srgbClr val="113460"/>
              </a:solidFill>
            </a:endParaRPr>
          </a:p>
          <a:p>
            <a:pPr marL="457200" lvl="1" indent="-457200"/>
            <a:r>
              <a:rPr lang="en-US" dirty="0" err="1" smtClean="0">
                <a:solidFill>
                  <a:srgbClr val="113460"/>
                </a:solidFill>
              </a:rPr>
              <a:t>Portál</a:t>
            </a:r>
            <a:r>
              <a:rPr lang="en-US" dirty="0">
                <a:solidFill>
                  <a:srgbClr val="113460"/>
                </a:solidFill>
              </a:rPr>
              <a:t> </a:t>
            </a:r>
            <a:r>
              <a:rPr lang="en-US" dirty="0" smtClean="0">
                <a:solidFill>
                  <a:srgbClr val="113460"/>
                </a:solidFill>
              </a:rPr>
              <a:t>s </a:t>
            </a:r>
            <a:r>
              <a:rPr lang="en-US" dirty="0" err="1" smtClean="0">
                <a:solidFill>
                  <a:srgbClr val="113460"/>
                </a:solidFill>
              </a:rPr>
              <a:t>portfoliem</a:t>
            </a:r>
            <a:r>
              <a:rPr lang="en-US" dirty="0" smtClean="0">
                <a:solidFill>
                  <a:srgbClr val="113460"/>
                </a:solidFill>
              </a:rPr>
              <a:t> </a:t>
            </a:r>
            <a:r>
              <a:rPr lang="en-US" dirty="0" err="1" smtClean="0">
                <a:solidFill>
                  <a:srgbClr val="113460"/>
                </a:solidFill>
              </a:rPr>
              <a:t>služeb</a:t>
            </a:r>
            <a:endParaRPr lang="en-US" dirty="0" smtClean="0">
              <a:solidFill>
                <a:srgbClr val="113460"/>
              </a:solidFill>
            </a:endParaRPr>
          </a:p>
          <a:p>
            <a:pPr marL="457200" lvl="1" indent="-457200"/>
            <a:r>
              <a:rPr lang="en-US" dirty="0" err="1" smtClean="0">
                <a:solidFill>
                  <a:srgbClr val="113460"/>
                </a:solidFill>
              </a:rPr>
              <a:t>Informace</a:t>
            </a:r>
            <a:r>
              <a:rPr lang="en-US" dirty="0" smtClean="0">
                <a:solidFill>
                  <a:srgbClr val="113460"/>
                </a:solidFill>
              </a:rPr>
              <a:t> o </a:t>
            </a:r>
            <a:r>
              <a:rPr lang="en-US" dirty="0" err="1" smtClean="0">
                <a:solidFill>
                  <a:srgbClr val="113460"/>
                </a:solidFill>
              </a:rPr>
              <a:t>projektech</a:t>
            </a:r>
            <a:endParaRPr lang="en-US" dirty="0" smtClean="0">
              <a:solidFill>
                <a:srgbClr val="113460"/>
              </a:solidFill>
            </a:endParaRPr>
          </a:p>
          <a:p>
            <a:pPr marL="457200" lvl="1" indent="-457200"/>
            <a:r>
              <a:rPr lang="en-US" dirty="0" smtClean="0">
                <a:solidFill>
                  <a:srgbClr val="113460"/>
                </a:solidFill>
              </a:rPr>
              <a:t>V </a:t>
            </a:r>
            <a:r>
              <a:rPr lang="en-US" dirty="0" err="1" smtClean="0">
                <a:solidFill>
                  <a:srgbClr val="113460"/>
                </a:solidFill>
              </a:rPr>
              <a:t>novém</a:t>
            </a:r>
            <a:r>
              <a:rPr lang="en-US" dirty="0" smtClean="0">
                <a:solidFill>
                  <a:srgbClr val="113460"/>
                </a:solidFill>
              </a:rPr>
              <a:t> </a:t>
            </a:r>
            <a:r>
              <a:rPr lang="en-US" dirty="0" err="1" smtClean="0">
                <a:solidFill>
                  <a:srgbClr val="113460"/>
                </a:solidFill>
              </a:rPr>
              <a:t>designu</a:t>
            </a:r>
            <a:endParaRPr lang="en-US" dirty="0" smtClean="0">
              <a:solidFill>
                <a:srgbClr val="113460"/>
              </a:solidFill>
            </a:endParaRPr>
          </a:p>
          <a:p>
            <a:pPr marL="457200" lvl="1" indent="-457200"/>
            <a:r>
              <a:rPr lang="en-US" dirty="0" smtClean="0">
                <a:solidFill>
                  <a:srgbClr val="113460"/>
                </a:solidFill>
                <a:hlinkClick r:id="rId3"/>
              </a:rPr>
              <a:t>www.</a:t>
            </a:r>
            <a:r>
              <a:rPr lang="cs-CZ" dirty="0" err="1" smtClean="0">
                <a:solidFill>
                  <a:srgbClr val="113460"/>
                </a:solidFill>
                <a:hlinkClick r:id="rId3"/>
              </a:rPr>
              <a:t>saferinternet</a:t>
            </a:r>
            <a:r>
              <a:rPr lang="en-US" dirty="0" smtClean="0">
                <a:solidFill>
                  <a:srgbClr val="113460"/>
                </a:solidFill>
                <a:hlinkClick r:id="rId3"/>
              </a:rPr>
              <a:t>.</a:t>
            </a:r>
            <a:r>
              <a:rPr lang="en-US" dirty="0" err="1" smtClean="0">
                <a:solidFill>
                  <a:srgbClr val="113460"/>
                </a:solidFill>
                <a:hlinkClick r:id="rId3"/>
              </a:rPr>
              <a:t>cz</a:t>
            </a:r>
            <a:endParaRPr lang="en-US" dirty="0" smtClean="0">
              <a:solidFill>
                <a:srgbClr val="113460"/>
              </a:solidFill>
            </a:endParaRPr>
          </a:p>
          <a:p>
            <a:pPr marL="457200" lvl="1" indent="-457200"/>
            <a:endParaRPr lang="en-US" dirty="0" smtClean="0">
              <a:solidFill>
                <a:srgbClr val="113460"/>
              </a:solidFill>
            </a:endParaRPr>
          </a:p>
        </p:txBody>
      </p:sp>
      <p:pic>
        <p:nvPicPr>
          <p:cNvPr id="6" name="Picture 5" descr="ncbi-logo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344" y="4645676"/>
            <a:ext cx="1003456" cy="440674"/>
          </a:xfrm>
          <a:prstGeom prst="rect">
            <a:avLst/>
          </a:prstGeom>
        </p:spPr>
      </p:pic>
      <p:pic>
        <p:nvPicPr>
          <p:cNvPr id="4" name="Picture 3" descr="Screen Shot 2016-01-27 at 10.34.36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513" y="1428750"/>
            <a:ext cx="1789087" cy="1542835"/>
          </a:xfrm>
          <a:prstGeom prst="rect">
            <a:avLst/>
          </a:prstGeom>
        </p:spPr>
      </p:pic>
      <p:sp>
        <p:nvSpPr>
          <p:cNvPr id="8" name="Rectangle 2"/>
          <p:cNvSpPr>
            <a:spLocks noGrp="1"/>
          </p:cNvSpPr>
          <p:nvPr>
            <p:ph sz="quarter" idx="13"/>
          </p:nvPr>
        </p:nvSpPr>
        <p:spPr>
          <a:xfrm>
            <a:off x="2219630" y="3486150"/>
            <a:ext cx="4562170" cy="1431269"/>
          </a:xfrm>
        </p:spPr>
        <p:txBody>
          <a:bodyPr anchor="ctr">
            <a:normAutofit fontScale="47500" lnSpcReduction="20000"/>
          </a:bodyPr>
          <a:lstStyle>
            <a:extLst/>
          </a:lstStyle>
          <a:p>
            <a:pPr marL="0" lvl="1" indent="0">
              <a:buNone/>
            </a:pPr>
            <a:r>
              <a:rPr lang="en-US" sz="3400" b="1" dirty="0" err="1" smtClean="0">
                <a:solidFill>
                  <a:srgbClr val="113460"/>
                </a:solidFill>
              </a:rPr>
              <a:t>Bezpečně</a:t>
            </a:r>
            <a:r>
              <a:rPr lang="en-US" sz="3400" b="1" dirty="0" smtClean="0">
                <a:solidFill>
                  <a:srgbClr val="113460"/>
                </a:solidFill>
              </a:rPr>
              <a:t>-online</a:t>
            </a:r>
          </a:p>
          <a:p>
            <a:pPr marL="457200" lvl="1" indent="-457200"/>
            <a:r>
              <a:rPr lang="en-US" dirty="0" err="1" smtClean="0">
                <a:solidFill>
                  <a:srgbClr val="113460"/>
                </a:solidFill>
              </a:rPr>
              <a:t>Podklady</a:t>
            </a:r>
            <a:r>
              <a:rPr lang="en-US" dirty="0" smtClean="0">
                <a:solidFill>
                  <a:srgbClr val="113460"/>
                </a:solidFill>
              </a:rPr>
              <a:t> pro pedagogy</a:t>
            </a:r>
          </a:p>
          <a:p>
            <a:pPr marL="457200" lvl="1" indent="-457200"/>
            <a:r>
              <a:rPr lang="en-US" dirty="0" err="1" smtClean="0">
                <a:solidFill>
                  <a:srgbClr val="113460"/>
                </a:solidFill>
              </a:rPr>
              <a:t>Informace</a:t>
            </a:r>
            <a:r>
              <a:rPr lang="en-US" dirty="0" smtClean="0">
                <a:solidFill>
                  <a:srgbClr val="113460"/>
                </a:solidFill>
              </a:rPr>
              <a:t> pro </a:t>
            </a:r>
            <a:r>
              <a:rPr lang="en-US" dirty="0" err="1" smtClean="0">
                <a:solidFill>
                  <a:srgbClr val="113460"/>
                </a:solidFill>
              </a:rPr>
              <a:t>studenty</a:t>
            </a:r>
            <a:endParaRPr lang="en-US" dirty="0" smtClean="0">
              <a:solidFill>
                <a:srgbClr val="113460"/>
              </a:solidFill>
            </a:endParaRPr>
          </a:p>
          <a:p>
            <a:pPr marL="457200" lvl="1" indent="-457200"/>
            <a:r>
              <a:rPr lang="en-US" dirty="0" err="1" smtClean="0">
                <a:solidFill>
                  <a:srgbClr val="113460"/>
                </a:solidFill>
              </a:rPr>
              <a:t>Slovník</a:t>
            </a:r>
            <a:r>
              <a:rPr lang="en-US" dirty="0" smtClean="0">
                <a:solidFill>
                  <a:srgbClr val="113460"/>
                </a:solidFill>
              </a:rPr>
              <a:t> online safety</a:t>
            </a:r>
          </a:p>
          <a:p>
            <a:pPr marL="457200" lvl="1" indent="-457200"/>
            <a:r>
              <a:rPr lang="en-US" dirty="0" err="1" smtClean="0">
                <a:solidFill>
                  <a:srgbClr val="113460"/>
                </a:solidFill>
              </a:rPr>
              <a:t>Soutěž</a:t>
            </a:r>
            <a:r>
              <a:rPr lang="en-US" dirty="0" smtClean="0">
                <a:solidFill>
                  <a:srgbClr val="113460"/>
                </a:solidFill>
              </a:rPr>
              <a:t> </a:t>
            </a:r>
            <a:r>
              <a:rPr lang="en-US" dirty="0" err="1" smtClean="0">
                <a:solidFill>
                  <a:srgbClr val="113460"/>
                </a:solidFill>
              </a:rPr>
              <a:t>iSejf</a:t>
            </a:r>
            <a:endParaRPr lang="en-US" dirty="0" smtClean="0">
              <a:solidFill>
                <a:srgbClr val="113460"/>
              </a:solidFill>
            </a:endParaRPr>
          </a:p>
          <a:p>
            <a:pPr marL="457200" lvl="1" indent="-457200"/>
            <a:r>
              <a:rPr lang="en-US" dirty="0" smtClean="0">
                <a:solidFill>
                  <a:srgbClr val="113460"/>
                </a:solidFill>
                <a:hlinkClick r:id="rId3"/>
              </a:rPr>
              <a:t>www.bezpecneonline.cz</a:t>
            </a:r>
            <a:endParaRPr lang="en-US" dirty="0" smtClean="0">
              <a:solidFill>
                <a:srgbClr val="113460"/>
              </a:solidFill>
            </a:endParaRPr>
          </a:p>
          <a:p>
            <a:pPr marL="457200" lvl="1" indent="-457200"/>
            <a:endParaRPr lang="en-US" dirty="0" smtClean="0">
              <a:solidFill>
                <a:srgbClr val="113460"/>
              </a:solidFill>
            </a:endParaRPr>
          </a:p>
        </p:txBody>
      </p:sp>
      <p:pic>
        <p:nvPicPr>
          <p:cNvPr id="10" name="Picture 9" descr="Screen Shot 2016-01-27 at 15.28.11.png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3"/>
          <a:stretch/>
        </p:blipFill>
        <p:spPr>
          <a:xfrm>
            <a:off x="341791" y="3486150"/>
            <a:ext cx="1791809" cy="1219200"/>
          </a:xfrm>
          <a:prstGeom prst="rect">
            <a:avLst/>
          </a:prstGeom>
        </p:spPr>
      </p:pic>
      <p:sp>
        <p:nvSpPr>
          <p:cNvPr id="11" name="Rectangle 2"/>
          <p:cNvSpPr>
            <a:spLocks noGrp="1"/>
          </p:cNvSpPr>
          <p:nvPr>
            <p:ph sz="quarter" idx="13"/>
          </p:nvPr>
        </p:nvSpPr>
        <p:spPr>
          <a:xfrm>
            <a:off x="6485317" y="1741815"/>
            <a:ext cx="2556522" cy="1447800"/>
          </a:xfrm>
        </p:spPr>
        <p:txBody>
          <a:bodyPr anchor="ctr">
            <a:normAutofit fontScale="40000" lnSpcReduction="20000"/>
          </a:bodyPr>
          <a:lstStyle>
            <a:extLst/>
          </a:lstStyle>
          <a:p>
            <a:pPr marL="0" lvl="1" indent="0">
              <a:buNone/>
            </a:pPr>
            <a:r>
              <a:rPr lang="en-US" sz="4000" b="1" dirty="0" err="1" smtClean="0">
                <a:solidFill>
                  <a:srgbClr val="113460"/>
                </a:solidFill>
              </a:rPr>
              <a:t>Senioři</a:t>
            </a:r>
            <a:r>
              <a:rPr lang="en-US" sz="4000" b="1" dirty="0" smtClean="0">
                <a:solidFill>
                  <a:srgbClr val="113460"/>
                </a:solidFill>
              </a:rPr>
              <a:t> </a:t>
            </a:r>
            <a:r>
              <a:rPr lang="en-US" sz="4000" b="1" dirty="0" err="1" smtClean="0">
                <a:solidFill>
                  <a:srgbClr val="113460"/>
                </a:solidFill>
              </a:rPr>
              <a:t>bezpečně</a:t>
            </a:r>
            <a:r>
              <a:rPr lang="en-US" sz="4000" b="1" dirty="0" smtClean="0">
                <a:solidFill>
                  <a:srgbClr val="113460"/>
                </a:solidFill>
              </a:rPr>
              <a:t> online</a:t>
            </a:r>
          </a:p>
          <a:p>
            <a:pPr marL="457200" lvl="1" indent="-457200"/>
            <a:r>
              <a:rPr lang="en-US" sz="3000" dirty="0" err="1" smtClean="0">
                <a:solidFill>
                  <a:srgbClr val="113460"/>
                </a:solidFill>
              </a:rPr>
              <a:t>Informace</a:t>
            </a:r>
            <a:r>
              <a:rPr lang="en-US" sz="3000" dirty="0" smtClean="0">
                <a:solidFill>
                  <a:srgbClr val="113460"/>
                </a:solidFill>
              </a:rPr>
              <a:t> pro </a:t>
            </a:r>
            <a:r>
              <a:rPr lang="en-US" sz="3000" dirty="0" err="1" smtClean="0">
                <a:solidFill>
                  <a:srgbClr val="113460"/>
                </a:solidFill>
              </a:rPr>
              <a:t>ambasadory</a:t>
            </a:r>
            <a:endParaRPr lang="en-US" sz="3000" dirty="0" smtClean="0">
              <a:solidFill>
                <a:srgbClr val="113460"/>
              </a:solidFill>
            </a:endParaRPr>
          </a:p>
          <a:p>
            <a:pPr marL="457200" lvl="1" indent="-457200"/>
            <a:r>
              <a:rPr lang="en-US" sz="3000" dirty="0" err="1" smtClean="0">
                <a:solidFill>
                  <a:srgbClr val="113460"/>
                </a:solidFill>
              </a:rPr>
              <a:t>Registrace</a:t>
            </a:r>
            <a:r>
              <a:rPr lang="en-US" sz="3000" dirty="0" smtClean="0">
                <a:solidFill>
                  <a:srgbClr val="113460"/>
                </a:solidFill>
              </a:rPr>
              <a:t> </a:t>
            </a:r>
            <a:r>
              <a:rPr lang="en-US" sz="3000" dirty="0" err="1" smtClean="0">
                <a:solidFill>
                  <a:srgbClr val="113460"/>
                </a:solidFill>
              </a:rPr>
              <a:t>nových</a:t>
            </a:r>
            <a:r>
              <a:rPr lang="en-US" sz="3000" dirty="0" smtClean="0">
                <a:solidFill>
                  <a:srgbClr val="113460"/>
                </a:solidFill>
              </a:rPr>
              <a:t> </a:t>
            </a:r>
            <a:r>
              <a:rPr lang="en-US" sz="3000" dirty="0" err="1" smtClean="0">
                <a:solidFill>
                  <a:srgbClr val="113460"/>
                </a:solidFill>
              </a:rPr>
              <a:t>účastníků</a:t>
            </a:r>
            <a:endParaRPr lang="en-US" sz="3000" dirty="0" smtClean="0">
              <a:solidFill>
                <a:srgbClr val="113460"/>
              </a:solidFill>
            </a:endParaRPr>
          </a:p>
          <a:p>
            <a:pPr marL="457200" lvl="1" indent="-457200"/>
            <a:r>
              <a:rPr lang="en-US" sz="3000" dirty="0" err="1" smtClean="0">
                <a:solidFill>
                  <a:srgbClr val="113460"/>
                </a:solidFill>
              </a:rPr>
              <a:t>Informace</a:t>
            </a:r>
            <a:r>
              <a:rPr lang="en-US" sz="3000" dirty="0" smtClean="0">
                <a:solidFill>
                  <a:srgbClr val="113460"/>
                </a:solidFill>
              </a:rPr>
              <a:t> o </a:t>
            </a:r>
            <a:r>
              <a:rPr lang="en-US" sz="3000" dirty="0" err="1" smtClean="0">
                <a:solidFill>
                  <a:srgbClr val="113460"/>
                </a:solidFill>
              </a:rPr>
              <a:t>projektu</a:t>
            </a:r>
            <a:endParaRPr lang="en-US" sz="3000" dirty="0" smtClean="0">
              <a:solidFill>
                <a:srgbClr val="113460"/>
              </a:solidFill>
            </a:endParaRPr>
          </a:p>
          <a:p>
            <a:pPr marL="457200" lvl="1" indent="-457200"/>
            <a:r>
              <a:rPr lang="en-US" sz="3000" dirty="0" smtClean="0">
                <a:solidFill>
                  <a:srgbClr val="113460"/>
                </a:solidFill>
                <a:hlinkClick r:id="rId7"/>
              </a:rPr>
              <a:t>www.seniorionline.cz</a:t>
            </a:r>
            <a:endParaRPr lang="en-US" sz="3000" dirty="0" smtClean="0">
              <a:solidFill>
                <a:srgbClr val="113460"/>
              </a:solidFill>
            </a:endParaRPr>
          </a:p>
          <a:p>
            <a:pPr marL="0" lvl="1" indent="0">
              <a:buNone/>
            </a:pPr>
            <a:r>
              <a:rPr lang="en-US" dirty="0">
                <a:solidFill>
                  <a:srgbClr val="113460"/>
                </a:solidFill>
              </a:rPr>
              <a:t> </a:t>
            </a:r>
            <a:endParaRPr lang="en-US" dirty="0" smtClean="0">
              <a:solidFill>
                <a:srgbClr val="113460"/>
              </a:solidFill>
            </a:endParaRPr>
          </a:p>
          <a:p>
            <a:pPr marL="457200" lvl="1" indent="-457200"/>
            <a:endParaRPr lang="en-US" dirty="0" smtClean="0">
              <a:solidFill>
                <a:srgbClr val="113460"/>
              </a:solidFill>
            </a:endParaRPr>
          </a:p>
          <a:p>
            <a:pPr marL="457200" lvl="1" indent="-457200"/>
            <a:endParaRPr lang="en-US" dirty="0" smtClean="0">
              <a:solidFill>
                <a:srgbClr val="113460"/>
              </a:solidFill>
            </a:endParaRPr>
          </a:p>
        </p:txBody>
      </p:sp>
      <p:sp>
        <p:nvSpPr>
          <p:cNvPr id="14" name="Rectangle 2"/>
          <p:cNvSpPr>
            <a:spLocks noGrp="1"/>
          </p:cNvSpPr>
          <p:nvPr>
            <p:ph sz="quarter" idx="13"/>
          </p:nvPr>
        </p:nvSpPr>
        <p:spPr>
          <a:xfrm>
            <a:off x="4834395" y="3397221"/>
            <a:ext cx="4066870" cy="1431269"/>
          </a:xfrm>
        </p:spPr>
        <p:txBody>
          <a:bodyPr numCol="2" anchor="ctr">
            <a:normAutofit fontScale="47500" lnSpcReduction="20000"/>
          </a:bodyPr>
          <a:lstStyle>
            <a:extLst/>
          </a:lstStyle>
          <a:p>
            <a:pPr marL="0" lvl="1" indent="0">
              <a:buNone/>
            </a:pPr>
            <a:r>
              <a:rPr lang="en-US" sz="3400" b="1" dirty="0" err="1" smtClean="0">
                <a:solidFill>
                  <a:srgbClr val="113460"/>
                </a:solidFill>
              </a:rPr>
              <a:t>Další</a:t>
            </a:r>
            <a:r>
              <a:rPr lang="en-US" sz="3400" b="1" dirty="0" smtClean="0">
                <a:solidFill>
                  <a:srgbClr val="113460"/>
                </a:solidFill>
              </a:rPr>
              <a:t> </a:t>
            </a:r>
            <a:r>
              <a:rPr lang="en-US" sz="3400" b="1" dirty="0" err="1" smtClean="0">
                <a:solidFill>
                  <a:srgbClr val="113460"/>
                </a:solidFill>
              </a:rPr>
              <a:t>stránky</a:t>
            </a:r>
            <a:endParaRPr lang="en-US" sz="3400" b="1" dirty="0" smtClean="0">
              <a:solidFill>
                <a:srgbClr val="113460"/>
              </a:solidFill>
            </a:endParaRPr>
          </a:p>
          <a:p>
            <a:pPr marL="0" lvl="1" indent="0">
              <a:lnSpc>
                <a:spcPct val="130000"/>
              </a:lnSpc>
              <a:buNone/>
            </a:pPr>
            <a:r>
              <a:rPr lang="en-US" dirty="0" smtClean="0">
                <a:solidFill>
                  <a:srgbClr val="113460"/>
                </a:solidFill>
                <a:hlinkClick r:id="rId8"/>
              </a:rPr>
              <a:t>www.ncbi.cz</a:t>
            </a:r>
            <a:endParaRPr lang="en-US" dirty="0" smtClean="0">
              <a:solidFill>
                <a:srgbClr val="113460"/>
              </a:solidFill>
            </a:endParaRPr>
          </a:p>
          <a:p>
            <a:pPr marL="0" lvl="1" indent="0">
              <a:lnSpc>
                <a:spcPct val="130000"/>
              </a:lnSpc>
              <a:buNone/>
            </a:pPr>
            <a:r>
              <a:rPr lang="en-US" dirty="0" smtClean="0">
                <a:solidFill>
                  <a:srgbClr val="113460"/>
                </a:solidFill>
                <a:hlinkClick r:id="rId9"/>
              </a:rPr>
              <a:t>www.protinenavisti.cz</a:t>
            </a:r>
            <a:endParaRPr lang="en-US" dirty="0" smtClean="0">
              <a:solidFill>
                <a:srgbClr val="113460"/>
              </a:solidFill>
            </a:endParaRPr>
          </a:p>
          <a:p>
            <a:pPr marL="0" lvl="1" indent="0">
              <a:lnSpc>
                <a:spcPct val="130000"/>
              </a:lnSpc>
              <a:buNone/>
            </a:pPr>
            <a:r>
              <a:rPr lang="en-US" dirty="0" smtClean="0">
                <a:solidFill>
                  <a:srgbClr val="113460"/>
                </a:solidFill>
                <a:hlinkClick r:id="rId10"/>
              </a:rPr>
              <a:t>www.kyberfest.cz</a:t>
            </a:r>
            <a:endParaRPr lang="en-US" dirty="0" smtClean="0">
              <a:solidFill>
                <a:srgbClr val="113460"/>
              </a:solidFill>
            </a:endParaRPr>
          </a:p>
          <a:p>
            <a:pPr marL="0" lvl="1" indent="0">
              <a:lnSpc>
                <a:spcPct val="130000"/>
              </a:lnSpc>
              <a:buNone/>
            </a:pPr>
            <a:endParaRPr lang="en-US" dirty="0" smtClean="0">
              <a:solidFill>
                <a:srgbClr val="113460"/>
              </a:solidFill>
              <a:hlinkClick r:id="rId11"/>
            </a:endParaRPr>
          </a:p>
          <a:p>
            <a:pPr marL="0" lvl="1" indent="0">
              <a:lnSpc>
                <a:spcPct val="130000"/>
              </a:lnSpc>
              <a:buNone/>
            </a:pPr>
            <a:endParaRPr lang="en-US" dirty="0">
              <a:solidFill>
                <a:srgbClr val="113460"/>
              </a:solidFill>
              <a:hlinkClick r:id="rId11"/>
            </a:endParaRPr>
          </a:p>
          <a:p>
            <a:pPr marL="0" lvl="1" indent="0">
              <a:lnSpc>
                <a:spcPct val="130000"/>
              </a:lnSpc>
              <a:buNone/>
            </a:pPr>
            <a:r>
              <a:rPr lang="en-US" dirty="0" smtClean="0">
                <a:solidFill>
                  <a:srgbClr val="113460"/>
                </a:solidFill>
                <a:hlinkClick r:id="rId11"/>
              </a:rPr>
              <a:t>www.isejf.cz</a:t>
            </a:r>
            <a:endParaRPr lang="en-US" dirty="0" smtClean="0">
              <a:solidFill>
                <a:srgbClr val="113460"/>
              </a:solidFill>
            </a:endParaRPr>
          </a:p>
          <a:p>
            <a:pPr marL="0" lvl="1" indent="0">
              <a:lnSpc>
                <a:spcPct val="130000"/>
              </a:lnSpc>
              <a:buNone/>
            </a:pPr>
            <a:r>
              <a:rPr lang="en-US" dirty="0" smtClean="0">
                <a:solidFill>
                  <a:srgbClr val="113460"/>
                </a:solidFill>
                <a:hlinkClick r:id="rId12"/>
              </a:rPr>
              <a:t>www.</a:t>
            </a:r>
            <a:r>
              <a:rPr lang="cs-CZ" dirty="0" err="1" smtClean="0">
                <a:solidFill>
                  <a:srgbClr val="113460"/>
                </a:solidFill>
                <a:hlinkClick r:id="rId12"/>
              </a:rPr>
              <a:t>getonline</a:t>
            </a:r>
            <a:r>
              <a:rPr lang="en-US" dirty="0" smtClean="0">
                <a:solidFill>
                  <a:srgbClr val="113460"/>
                </a:solidFill>
                <a:hlinkClick r:id="rId12"/>
              </a:rPr>
              <a:t>.</a:t>
            </a:r>
            <a:r>
              <a:rPr lang="en-US" dirty="0" err="1" smtClean="0">
                <a:solidFill>
                  <a:srgbClr val="113460"/>
                </a:solidFill>
                <a:hlinkClick r:id="rId12"/>
              </a:rPr>
              <a:t>cz</a:t>
            </a:r>
            <a:endParaRPr lang="en-US" dirty="0" smtClean="0">
              <a:solidFill>
                <a:srgbClr val="113460"/>
              </a:solidFill>
            </a:endParaRPr>
          </a:p>
          <a:p>
            <a:pPr marL="0" lvl="1" indent="0">
              <a:lnSpc>
                <a:spcPct val="130000"/>
              </a:lnSpc>
              <a:buNone/>
            </a:pPr>
            <a:r>
              <a:rPr lang="en-US" dirty="0" smtClean="0">
                <a:solidFill>
                  <a:srgbClr val="113460"/>
                </a:solidFill>
                <a:hlinkClick r:id="rId13"/>
              </a:rPr>
              <a:t>www.saferinternetday.cz</a:t>
            </a:r>
            <a:endParaRPr lang="en-US" dirty="0" smtClean="0">
              <a:solidFill>
                <a:srgbClr val="113460"/>
              </a:solidFill>
            </a:endParaRPr>
          </a:p>
          <a:p>
            <a:pPr marL="457200" lvl="1" indent="-457200"/>
            <a:endParaRPr lang="en-US" dirty="0" smtClean="0">
              <a:solidFill>
                <a:srgbClr val="113460"/>
              </a:solidFill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500715" y="1633323"/>
            <a:ext cx="1856968" cy="13382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dirty="0" smtClean="0">
                <a:solidFill>
                  <a:srgbClr val="113460"/>
                </a:solidFill>
              </a:rPr>
              <a:t>Online Helpline a Online Hotline</a:t>
            </a:r>
            <a:endParaRPr lang="en-US" dirty="0">
              <a:solidFill>
                <a:srgbClr val="113460"/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sz="quarter" idx="13"/>
          </p:nvPr>
        </p:nvSpPr>
        <p:spPr>
          <a:xfrm>
            <a:off x="565727" y="2343150"/>
            <a:ext cx="3962400" cy="2743199"/>
          </a:xfrm>
        </p:spPr>
        <p:txBody>
          <a:bodyPr>
            <a:normAutofit/>
          </a:bodyPr>
          <a:lstStyle>
            <a:extLst/>
          </a:lstStyle>
          <a:p>
            <a:pPr marL="0" indent="0">
              <a:buNone/>
            </a:pPr>
            <a:r>
              <a:rPr lang="cs-CZ" sz="3100" b="1" dirty="0" smtClean="0">
                <a:solidFill>
                  <a:srgbClr val="124573"/>
                </a:solidFill>
              </a:rPr>
              <a:t>Online </a:t>
            </a:r>
            <a:r>
              <a:rPr lang="cs-CZ" sz="3100" b="1" dirty="0" err="1" smtClean="0">
                <a:solidFill>
                  <a:srgbClr val="124573"/>
                </a:solidFill>
              </a:rPr>
              <a:t>Helpline</a:t>
            </a:r>
            <a:endParaRPr lang="cs-CZ" sz="3100" b="1" dirty="0" smtClean="0">
              <a:solidFill>
                <a:srgbClr val="124573"/>
              </a:solidFill>
            </a:endParaRPr>
          </a:p>
          <a:p>
            <a:r>
              <a:rPr lang="cs-CZ" sz="2000" dirty="0">
                <a:solidFill>
                  <a:srgbClr val="12457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Individuální konzultace při řešení problémů a ochrany bezpečnosti na internetu</a:t>
            </a:r>
            <a:r>
              <a:rPr lang="cs-CZ" sz="2000" dirty="0" smtClean="0">
                <a:solidFill>
                  <a:srgbClr val="12457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</a:t>
            </a:r>
          </a:p>
          <a:p>
            <a:r>
              <a:rPr lang="cs-CZ" sz="2000" dirty="0" smtClean="0">
                <a:solidFill>
                  <a:srgbClr val="12457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hlinkClick r:id="rId3"/>
              </a:rPr>
              <a:t>www.onlinehelpline.cz</a:t>
            </a:r>
            <a:endParaRPr lang="cs-CZ" sz="2000" dirty="0" smtClean="0">
              <a:solidFill>
                <a:srgbClr val="124573"/>
              </a:solidFill>
            </a:endParaRPr>
          </a:p>
          <a:p>
            <a:endParaRPr lang="cs-CZ" sz="2000" dirty="0" smtClean="0">
              <a:solidFill>
                <a:srgbClr val="124573"/>
              </a:solidFill>
            </a:endParaRPr>
          </a:p>
          <a:p>
            <a:endParaRPr lang="cs-CZ" sz="2000" dirty="0">
              <a:solidFill>
                <a:srgbClr val="124573"/>
              </a:solidFill>
            </a:endParaRPr>
          </a:p>
        </p:txBody>
      </p:sp>
      <p:sp>
        <p:nvSpPr>
          <p:cNvPr id="11" name="Rectangle 5"/>
          <p:cNvSpPr>
            <a:spLocks noGrp="1"/>
          </p:cNvSpPr>
          <p:nvPr>
            <p:ph sz="quarter" idx="13"/>
          </p:nvPr>
        </p:nvSpPr>
        <p:spPr>
          <a:xfrm>
            <a:off x="4876800" y="2343150"/>
            <a:ext cx="4114800" cy="2743200"/>
          </a:xfrm>
        </p:spPr>
        <p:txBody>
          <a:bodyPr>
            <a:normAutofit/>
          </a:bodyPr>
          <a:lstStyle>
            <a:extLst/>
          </a:lstStyle>
          <a:p>
            <a:pPr marL="0" indent="0">
              <a:buNone/>
            </a:pPr>
            <a:r>
              <a:rPr lang="cs-CZ" sz="3100" b="1" dirty="0" smtClean="0">
                <a:solidFill>
                  <a:srgbClr val="124573"/>
                </a:solidFill>
              </a:rPr>
              <a:t>Online </a:t>
            </a:r>
            <a:r>
              <a:rPr lang="cs-CZ" sz="3100" b="1" dirty="0" err="1" smtClean="0">
                <a:solidFill>
                  <a:srgbClr val="124573"/>
                </a:solidFill>
              </a:rPr>
              <a:t>Hotline</a:t>
            </a:r>
            <a:endParaRPr lang="cs-CZ" sz="3100" b="1" dirty="0" smtClean="0">
              <a:solidFill>
                <a:srgbClr val="124573"/>
              </a:solidFill>
            </a:endParaRPr>
          </a:p>
          <a:p>
            <a:r>
              <a:rPr lang="cs-CZ" sz="2000" dirty="0" smtClean="0">
                <a:solidFill>
                  <a:srgbClr val="12457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Kontaktní </a:t>
            </a:r>
            <a:r>
              <a:rPr lang="cs-CZ" sz="2000" dirty="0">
                <a:solidFill>
                  <a:srgbClr val="12457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centrum </a:t>
            </a:r>
            <a:r>
              <a:rPr lang="cs-CZ" sz="2000" dirty="0" smtClean="0">
                <a:solidFill>
                  <a:srgbClr val="12457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proti </a:t>
            </a:r>
            <a:r>
              <a:rPr lang="cs-CZ" sz="2000" dirty="0">
                <a:solidFill>
                  <a:srgbClr val="12457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šíření </a:t>
            </a:r>
            <a:r>
              <a:rPr lang="cs-CZ" sz="2000" dirty="0" smtClean="0">
                <a:solidFill>
                  <a:srgbClr val="12457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dětské pornografie a ilegálního obsahu </a:t>
            </a:r>
            <a:r>
              <a:rPr lang="cs-CZ" sz="2000" dirty="0">
                <a:solidFill>
                  <a:srgbClr val="12457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na internetu</a:t>
            </a:r>
            <a:r>
              <a:rPr lang="cs-CZ" sz="2000" dirty="0" smtClean="0">
                <a:solidFill>
                  <a:srgbClr val="12457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</a:t>
            </a:r>
          </a:p>
          <a:p>
            <a:r>
              <a:rPr lang="cs-CZ" sz="2000" dirty="0" smtClean="0">
                <a:solidFill>
                  <a:srgbClr val="12457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hlinkClick r:id="rId4"/>
              </a:rPr>
              <a:t>www.onlinehotline.cz</a:t>
            </a:r>
            <a:endParaRPr lang="cs-CZ" sz="2000" dirty="0" smtClean="0">
              <a:solidFill>
                <a:srgbClr val="124573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endParaRPr lang="cs-CZ" sz="1600" dirty="0">
              <a:solidFill>
                <a:srgbClr val="124573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5" name="Picture 4" descr="ncbi-logo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8144" y="4552950"/>
            <a:ext cx="1003456" cy="440674"/>
          </a:xfrm>
          <a:prstGeom prst="rect">
            <a:avLst/>
          </a:prstGeom>
        </p:spPr>
      </p:pic>
      <p:pic>
        <p:nvPicPr>
          <p:cNvPr id="7" name="Obrázek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0" y="1385049"/>
            <a:ext cx="1524000" cy="653301"/>
          </a:xfrm>
          <a:prstGeom prst="rect">
            <a:avLst/>
          </a:prstGeom>
        </p:spPr>
      </p:pic>
      <p:pic>
        <p:nvPicPr>
          <p:cNvPr id="8" name="Obrázek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799" y="1428750"/>
            <a:ext cx="1579419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845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609600" y="118110"/>
            <a:ext cx="8534400" cy="1005840"/>
          </a:xfrm>
        </p:spPr>
        <p:txBody>
          <a:bodyPr>
            <a:normAutofit/>
          </a:bodyPr>
          <a:lstStyle>
            <a:extLst/>
          </a:lstStyle>
          <a:p>
            <a:r>
              <a:rPr lang="cs-CZ" dirty="0" err="1" smtClean="0">
                <a:solidFill>
                  <a:srgbClr val="113460"/>
                </a:solidFill>
              </a:rPr>
              <a:t>Newsletter</a:t>
            </a:r>
            <a:r>
              <a:rPr lang="cs-CZ" dirty="0" smtClean="0">
                <a:solidFill>
                  <a:srgbClr val="113460"/>
                </a:solidFill>
              </a:rPr>
              <a:t> bezpečnějšího internetu</a:t>
            </a:r>
            <a:endParaRPr lang="en-US" dirty="0">
              <a:solidFill>
                <a:srgbClr val="113460"/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sz="quarter" idx="13"/>
          </p:nvPr>
        </p:nvSpPr>
        <p:spPr>
          <a:xfrm>
            <a:off x="609600" y="1649088"/>
            <a:ext cx="4343400" cy="3124199"/>
          </a:xfrm>
        </p:spPr>
        <p:txBody>
          <a:bodyPr>
            <a:normAutofit/>
          </a:bodyPr>
          <a:lstStyle>
            <a:extLst/>
          </a:lstStyle>
          <a:p>
            <a:pPr algn="just"/>
            <a:r>
              <a:rPr lang="cs-CZ" sz="2000" b="1" dirty="0" smtClean="0">
                <a:solidFill>
                  <a:srgbClr val="124573"/>
                </a:solidFill>
              </a:rPr>
              <a:t>Online měsíčník</a:t>
            </a:r>
            <a:r>
              <a:rPr lang="cs-CZ" sz="2000" dirty="0" smtClean="0">
                <a:solidFill>
                  <a:srgbClr val="124573"/>
                </a:solidFill>
              </a:rPr>
              <a:t> </a:t>
            </a:r>
          </a:p>
          <a:p>
            <a:pPr lvl="1" algn="just"/>
            <a:r>
              <a:rPr lang="cs-CZ" sz="1700" dirty="0" smtClean="0">
                <a:solidFill>
                  <a:srgbClr val="124573"/>
                </a:solidFill>
              </a:rPr>
              <a:t>informace </a:t>
            </a:r>
            <a:r>
              <a:rPr lang="cs-CZ" sz="1700" dirty="0">
                <a:solidFill>
                  <a:srgbClr val="124573"/>
                </a:solidFill>
              </a:rPr>
              <a:t>o bezpečnějším využívání internetu – ať už ve škole, v práci nebo doma. </a:t>
            </a:r>
            <a:endParaRPr lang="cs-CZ" sz="1700" dirty="0" smtClean="0">
              <a:solidFill>
                <a:srgbClr val="124573"/>
              </a:solidFill>
            </a:endParaRPr>
          </a:p>
          <a:p>
            <a:pPr lvl="1" algn="just"/>
            <a:r>
              <a:rPr lang="cs-CZ" sz="1700" dirty="0" smtClean="0">
                <a:solidFill>
                  <a:srgbClr val="124573"/>
                </a:solidFill>
              </a:rPr>
              <a:t>tematické </a:t>
            </a:r>
            <a:r>
              <a:rPr lang="cs-CZ" sz="1700" dirty="0">
                <a:solidFill>
                  <a:srgbClr val="124573"/>
                </a:solidFill>
              </a:rPr>
              <a:t>články, novinky a reportáže – ale hlavně na náměty a metodické pokyny, které je pak možné zařadit do výuky.</a:t>
            </a:r>
            <a:endParaRPr lang="cs-CZ" sz="1700" dirty="0" smtClean="0">
              <a:solidFill>
                <a:srgbClr val="124573"/>
              </a:solidFill>
            </a:endParaRPr>
          </a:p>
          <a:p>
            <a:pPr algn="just"/>
            <a:r>
              <a:rPr lang="cs-CZ" sz="2000" b="1" dirty="0" smtClean="0">
                <a:solidFill>
                  <a:srgbClr val="124573"/>
                </a:solidFill>
              </a:rPr>
              <a:t>7800 registrovaných odběratelů</a:t>
            </a:r>
            <a:endParaRPr lang="cs-CZ" sz="2000" b="1" dirty="0">
              <a:solidFill>
                <a:srgbClr val="124573"/>
              </a:solidFill>
            </a:endParaRPr>
          </a:p>
        </p:txBody>
      </p:sp>
      <p:pic>
        <p:nvPicPr>
          <p:cNvPr id="20" name="Picture 19" descr="ncbi-logo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8144" y="4552950"/>
            <a:ext cx="1003456" cy="440674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4000" y="1733550"/>
            <a:ext cx="3452812" cy="2443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368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ncbi-logo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8144" y="4552950"/>
            <a:ext cx="1003456" cy="440674"/>
          </a:xfrm>
          <a:prstGeom prst="rect">
            <a:avLst/>
          </a:prstGeom>
        </p:spPr>
      </p:pic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dirty="0" smtClean="0">
                <a:solidFill>
                  <a:srgbClr val="113460"/>
                </a:solidFill>
              </a:rPr>
              <a:t>NCBI v </a:t>
            </a:r>
            <a:r>
              <a:rPr lang="en-US" dirty="0" err="1" smtClean="0">
                <a:solidFill>
                  <a:srgbClr val="113460"/>
                </a:solidFill>
              </a:rPr>
              <a:t>médiích</a:t>
            </a:r>
            <a:endParaRPr lang="en-US" dirty="0">
              <a:solidFill>
                <a:srgbClr val="113460"/>
              </a:solidFill>
            </a:endParaRPr>
          </a:p>
        </p:txBody>
      </p:sp>
      <p:sp>
        <p:nvSpPr>
          <p:cNvPr id="4" name="Rectangle 3"/>
          <p:cNvSpPr>
            <a:spLocks noGrp="1"/>
          </p:cNvSpPr>
          <p:nvPr>
            <p:ph sz="quarter" idx="14"/>
          </p:nvPr>
        </p:nvSpPr>
        <p:spPr>
          <a:xfrm>
            <a:off x="4419600" y="1428750"/>
            <a:ext cx="4495800" cy="3505200"/>
          </a:xfrm>
        </p:spPr>
        <p:txBody>
          <a:bodyPr>
            <a:normAutofit fontScale="92500" lnSpcReduction="10000"/>
          </a:bodyPr>
          <a:lstStyle>
            <a:extLst/>
          </a:lstStyle>
          <a:p>
            <a:pPr algn="just"/>
            <a:r>
              <a:rPr lang="cs-CZ" sz="1200" b="1" dirty="0">
                <a:solidFill>
                  <a:srgbClr val="124573"/>
                </a:solidFill>
              </a:rPr>
              <a:t>Národní centrum bezpečnějšího internetu je pravidelně oslovováno zástupci zpravodajských redakcí hlavních televizních </a:t>
            </a:r>
            <a:r>
              <a:rPr lang="cs-CZ" sz="1200" b="1" dirty="0" smtClean="0">
                <a:solidFill>
                  <a:srgbClr val="124573"/>
                </a:solidFill>
              </a:rPr>
              <a:t>kanálů.</a:t>
            </a:r>
          </a:p>
          <a:p>
            <a:pPr algn="just"/>
            <a:r>
              <a:rPr lang="cs-CZ" sz="1200" dirty="0" smtClean="0">
                <a:solidFill>
                  <a:srgbClr val="124573"/>
                </a:solidFill>
              </a:rPr>
              <a:t>Jeho </a:t>
            </a:r>
            <a:r>
              <a:rPr lang="cs-CZ" sz="1200" dirty="0">
                <a:solidFill>
                  <a:srgbClr val="124573"/>
                </a:solidFill>
              </a:rPr>
              <a:t>pracovníci komentují aktuální dění v oblasti online a kybernetické bezpečnosti. Často se jedná o řešení různých forem projevů </a:t>
            </a:r>
            <a:r>
              <a:rPr lang="cs-CZ" sz="1200" dirty="0" err="1">
                <a:solidFill>
                  <a:srgbClr val="124573"/>
                </a:solidFill>
              </a:rPr>
              <a:t>kyberšikany</a:t>
            </a:r>
            <a:r>
              <a:rPr lang="cs-CZ" sz="1200" dirty="0">
                <a:solidFill>
                  <a:srgbClr val="124573"/>
                </a:solidFill>
              </a:rPr>
              <a:t> a jejich dopadů na oběti. Vyjadřují se i k otázkám ochrany seniorů. </a:t>
            </a:r>
            <a:endParaRPr lang="cs-CZ" sz="1200" dirty="0" smtClean="0">
              <a:solidFill>
                <a:srgbClr val="124573"/>
              </a:solidFill>
            </a:endParaRPr>
          </a:p>
          <a:p>
            <a:pPr algn="just"/>
            <a:r>
              <a:rPr lang="cs-CZ" sz="1200" dirty="0" smtClean="0">
                <a:solidFill>
                  <a:srgbClr val="124573"/>
                </a:solidFill>
              </a:rPr>
              <a:t>Tiskové konference a tiskové zprávy ve spolupráci s ministrem vnitra Milanem Chovancem, ministryní práce a sociálních věcí Michaelou </a:t>
            </a:r>
            <a:r>
              <a:rPr lang="cs-CZ" sz="1200" dirty="0" err="1" smtClean="0">
                <a:solidFill>
                  <a:srgbClr val="124573"/>
                </a:solidFill>
              </a:rPr>
              <a:t>Marksovou</a:t>
            </a:r>
            <a:r>
              <a:rPr lang="cs-CZ" sz="1200" dirty="0" smtClean="0">
                <a:solidFill>
                  <a:srgbClr val="124573"/>
                </a:solidFill>
              </a:rPr>
              <a:t> a ministrem pro lidská práva a rovné příležitosti Jiřím Dienstbierem.</a:t>
            </a:r>
            <a:endParaRPr lang="cs-CZ" sz="1200" dirty="0">
              <a:solidFill>
                <a:srgbClr val="124573"/>
              </a:solidFill>
            </a:endParaRPr>
          </a:p>
          <a:p>
            <a:pPr algn="just"/>
            <a:r>
              <a:rPr lang="cs-CZ" sz="1200" dirty="0">
                <a:solidFill>
                  <a:srgbClr val="124573"/>
                </a:solidFill>
              </a:rPr>
              <a:t>Kromě televizního zpravodajství se Národní centrum bezpečnějšího internetu objevuje i v rozhlasovém vysílání, jeho členové jsou pravidelnými hosty Rádia Junior, ČR1 a ČR2. Bez významu není ani přítomnost NCBI v tištěných i online médiích, mezi které patří především Učitelské noviny, Deník Metro, regionální tisk, </a:t>
            </a:r>
            <a:r>
              <a:rPr lang="cs-CZ" sz="1200" dirty="0" err="1">
                <a:solidFill>
                  <a:srgbClr val="124573"/>
                </a:solidFill>
              </a:rPr>
              <a:t>iDnes.cz</a:t>
            </a:r>
            <a:r>
              <a:rPr lang="cs-CZ" sz="1200" dirty="0">
                <a:solidFill>
                  <a:srgbClr val="124573"/>
                </a:solidFill>
              </a:rPr>
              <a:t>, </a:t>
            </a:r>
            <a:r>
              <a:rPr lang="cs-CZ" sz="1200" dirty="0" err="1">
                <a:solidFill>
                  <a:srgbClr val="124573"/>
                </a:solidFill>
              </a:rPr>
              <a:t>Lupa.cz</a:t>
            </a:r>
            <a:r>
              <a:rPr lang="cs-CZ" sz="1200" dirty="0">
                <a:solidFill>
                  <a:srgbClr val="124573"/>
                </a:solidFill>
              </a:rPr>
              <a:t> apod</a:t>
            </a:r>
            <a:r>
              <a:rPr lang="cs-CZ" sz="1200" dirty="0" smtClean="0">
                <a:solidFill>
                  <a:srgbClr val="124573"/>
                </a:solidFill>
              </a:rPr>
              <a:t>.</a:t>
            </a:r>
          </a:p>
          <a:p>
            <a:pPr algn="just"/>
            <a:r>
              <a:rPr lang="cs-CZ" altLang="x-none" sz="1200" dirty="0" smtClean="0">
                <a:solidFill>
                  <a:srgbClr val="124573"/>
                </a:solidFill>
              </a:rPr>
              <a:t>Celkem za rok 2015 se Národní centrum bezpečnějšího internetu objevilo </a:t>
            </a:r>
            <a:r>
              <a:rPr lang="cs-CZ" altLang="x-none" sz="1200" dirty="0" smtClean="0">
                <a:solidFill>
                  <a:srgbClr val="124573"/>
                </a:solidFill>
              </a:rPr>
              <a:t>v médiích více </a:t>
            </a:r>
            <a:r>
              <a:rPr lang="cs-CZ" altLang="x-none" sz="1200" dirty="0" smtClean="0">
                <a:solidFill>
                  <a:srgbClr val="124573"/>
                </a:solidFill>
              </a:rPr>
              <a:t>než </a:t>
            </a:r>
            <a:r>
              <a:rPr lang="cs-CZ" altLang="x-none" sz="1200" dirty="0" smtClean="0">
                <a:solidFill>
                  <a:srgbClr val="124573"/>
                </a:solidFill>
              </a:rPr>
              <a:t>200x.</a:t>
            </a:r>
            <a:endParaRPr lang="en-US" altLang="x-none" dirty="0" smtClean="0"/>
          </a:p>
        </p:txBody>
      </p:sp>
      <p:pic>
        <p:nvPicPr>
          <p:cNvPr id="6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2419350"/>
            <a:ext cx="2216728" cy="152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05000" y="2851150"/>
            <a:ext cx="2032000" cy="2032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90732" y="1581150"/>
            <a:ext cx="2158211" cy="144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dirty="0" err="1" smtClean="0">
                <a:solidFill>
                  <a:srgbClr val="113460"/>
                </a:solidFill>
              </a:rPr>
              <a:t>Děkuji</a:t>
            </a:r>
            <a:r>
              <a:rPr lang="en-US" dirty="0" smtClean="0">
                <a:solidFill>
                  <a:srgbClr val="113460"/>
                </a:solidFill>
              </a:rPr>
              <a:t> </a:t>
            </a:r>
            <a:r>
              <a:rPr lang="en-US" dirty="0" err="1" smtClean="0">
                <a:solidFill>
                  <a:srgbClr val="113460"/>
                </a:solidFill>
              </a:rPr>
              <a:t>za</a:t>
            </a:r>
            <a:r>
              <a:rPr lang="en-US" dirty="0" smtClean="0">
                <a:solidFill>
                  <a:srgbClr val="113460"/>
                </a:solidFill>
              </a:rPr>
              <a:t> </a:t>
            </a:r>
            <a:r>
              <a:rPr lang="en-US" dirty="0" err="1" smtClean="0">
                <a:solidFill>
                  <a:srgbClr val="113460"/>
                </a:solidFill>
              </a:rPr>
              <a:t>pozornost</a:t>
            </a:r>
            <a:r>
              <a:rPr lang="en-US" dirty="0" smtClean="0">
                <a:solidFill>
                  <a:srgbClr val="113460"/>
                </a:solidFill>
              </a:rPr>
              <a:t>.</a:t>
            </a:r>
            <a:endParaRPr lang="en-US" dirty="0">
              <a:solidFill>
                <a:srgbClr val="113460"/>
              </a:solidFill>
            </a:endParaRPr>
          </a:p>
        </p:txBody>
      </p:sp>
      <p:pic>
        <p:nvPicPr>
          <p:cNvPr id="6" name="Picture 5" descr="ncbi-logo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344" y="4645676"/>
            <a:ext cx="1003456" cy="440674"/>
          </a:xfrm>
          <a:prstGeom prst="rect">
            <a:avLst/>
          </a:prstGeom>
        </p:spPr>
      </p:pic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09600" y="1352551"/>
            <a:ext cx="7924800" cy="326862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3200" b="1" dirty="0">
              <a:solidFill>
                <a:srgbClr val="113460"/>
              </a:solidFill>
            </a:endParaRPr>
          </a:p>
          <a:p>
            <a:pPr marL="0" indent="0" algn="ctr">
              <a:buNone/>
            </a:pPr>
            <a:r>
              <a:rPr lang="cs-CZ" sz="3200" b="1" dirty="0" smtClean="0">
                <a:solidFill>
                  <a:srgbClr val="113460"/>
                </a:solidFill>
              </a:rPr>
              <a:t>PhDr. </a:t>
            </a:r>
            <a:r>
              <a:rPr lang="en-US" sz="3200" b="1" dirty="0" smtClean="0">
                <a:solidFill>
                  <a:srgbClr val="113460"/>
                </a:solidFill>
              </a:rPr>
              <a:t>Zdeněk </a:t>
            </a:r>
            <a:r>
              <a:rPr lang="cs-CZ" sz="3200" b="1" dirty="0" smtClean="0">
                <a:solidFill>
                  <a:srgbClr val="113460"/>
                </a:solidFill>
              </a:rPr>
              <a:t>Metoděj </a:t>
            </a:r>
            <a:r>
              <a:rPr lang="en-US" sz="3200" b="1" dirty="0" smtClean="0">
                <a:solidFill>
                  <a:srgbClr val="113460"/>
                </a:solidFill>
              </a:rPr>
              <a:t>Záliš</a:t>
            </a:r>
            <a:endParaRPr lang="en-US" sz="3200" b="1" dirty="0">
              <a:solidFill>
                <a:srgbClr val="113460"/>
              </a:solidFill>
            </a:endParaRPr>
          </a:p>
          <a:p>
            <a:pPr marL="0" indent="0" algn="ctr">
              <a:buNone/>
            </a:pPr>
            <a:r>
              <a:rPr lang="en-US" sz="3200" dirty="0" err="1">
                <a:solidFill>
                  <a:srgbClr val="113460"/>
                </a:solidFill>
              </a:rPr>
              <a:t>ř</a:t>
            </a:r>
            <a:r>
              <a:rPr lang="en-US" sz="3200" dirty="0" err="1" smtClean="0">
                <a:solidFill>
                  <a:srgbClr val="113460"/>
                </a:solidFill>
              </a:rPr>
              <a:t>editel</a:t>
            </a:r>
            <a:r>
              <a:rPr lang="en-US" sz="3200" dirty="0" smtClean="0">
                <a:solidFill>
                  <a:srgbClr val="113460"/>
                </a:solidFill>
              </a:rPr>
              <a:t> </a:t>
            </a:r>
            <a:r>
              <a:rPr lang="en-US" sz="3200" dirty="0" err="1" smtClean="0">
                <a:solidFill>
                  <a:srgbClr val="113460"/>
                </a:solidFill>
              </a:rPr>
              <a:t>strategie</a:t>
            </a:r>
            <a:r>
              <a:rPr lang="en-US" sz="3200" dirty="0" smtClean="0">
                <a:solidFill>
                  <a:srgbClr val="113460"/>
                </a:solidFill>
              </a:rPr>
              <a:t> NCBI</a:t>
            </a:r>
          </a:p>
          <a:p>
            <a:pPr marL="0" indent="0" algn="ctr">
              <a:buNone/>
            </a:pPr>
            <a:r>
              <a:rPr lang="en-US" sz="3200" dirty="0" err="1" smtClean="0">
                <a:solidFill>
                  <a:srgbClr val="113460"/>
                </a:solidFill>
              </a:rPr>
              <a:t>zalis</a:t>
            </a:r>
            <a:r>
              <a:rPr lang="cs-CZ" sz="3200" dirty="0" smtClean="0">
                <a:solidFill>
                  <a:srgbClr val="113460"/>
                </a:solidFill>
              </a:rPr>
              <a:t>@</a:t>
            </a:r>
            <a:r>
              <a:rPr lang="cs-CZ" sz="3200" dirty="0" err="1" smtClean="0">
                <a:solidFill>
                  <a:srgbClr val="113460"/>
                </a:solidFill>
              </a:rPr>
              <a:t>saferinternet.cz</a:t>
            </a:r>
            <a:endParaRPr lang="cs-CZ" sz="3200" dirty="0" smtClean="0">
              <a:solidFill>
                <a:srgbClr val="113460"/>
              </a:solidFill>
            </a:endParaRPr>
          </a:p>
          <a:p>
            <a:pPr marL="0" indent="0" algn="ctr">
              <a:buNone/>
            </a:pPr>
            <a:endParaRPr lang="en-US" sz="3200" b="1" dirty="0">
              <a:solidFill>
                <a:srgbClr val="1134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3441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idescreenPresentation">
  <a:themeElements>
    <a:clrScheme name="Custom 3">
      <a:dk1>
        <a:sysClr val="windowText" lastClr="000000"/>
      </a:dk1>
      <a:lt1>
        <a:sysClr val="window" lastClr="FFFFFF"/>
      </a:lt1>
      <a:dk2>
        <a:srgbClr val="FFFFFF"/>
      </a:dk2>
      <a:lt2>
        <a:srgbClr val="C6E7FC"/>
      </a:lt2>
      <a:accent1>
        <a:srgbClr val="113460"/>
      </a:accent1>
      <a:accent2>
        <a:srgbClr val="EBB016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 2">
      <a:maj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ＭＳ Ｐ明朝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5000"/>
                <a:satMod val="150000"/>
              </a:schemeClr>
            </a:gs>
            <a:gs pos="35000">
              <a:schemeClr val="phClr">
                <a:shade val="60000"/>
                <a:satMod val="150000"/>
              </a:schemeClr>
            </a:gs>
            <a:gs pos="100000">
              <a:schemeClr val="phClr">
                <a:tint val="97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Widescreen Presentation.potx</Template>
  <TotalTime>0</TotalTime>
  <Words>773</Words>
  <Application>Microsoft Office PowerPoint</Application>
  <PresentationFormat>Předvádění na obrazovce (16:9)</PresentationFormat>
  <Paragraphs>132</Paragraphs>
  <Slides>13</Slides>
  <Notes>13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21" baseType="lpstr">
      <vt:lpstr>Arial</vt:lpstr>
      <vt:lpstr>Calibri</vt:lpstr>
      <vt:lpstr>Cambria</vt:lpstr>
      <vt:lpstr>Segoe UI</vt:lpstr>
      <vt:lpstr>Segoe UI Symbol</vt:lpstr>
      <vt:lpstr>Wingdings</vt:lpstr>
      <vt:lpstr>Wingdings 2</vt:lpstr>
      <vt:lpstr>WidescreenPresentation</vt:lpstr>
      <vt:lpstr>Prezentace aplikace PowerPoint</vt:lpstr>
      <vt:lpstr>O NCBI</vt:lpstr>
      <vt:lpstr>O NCBI</vt:lpstr>
      <vt:lpstr>Vzdělávání NCBI v číslech</vt:lpstr>
      <vt:lpstr>Kraje pro bezpečný internet</vt:lpstr>
      <vt:lpstr>Evropské projekty</vt:lpstr>
      <vt:lpstr>Evropský měsíc kybernetické bezpečnosti</vt:lpstr>
      <vt:lpstr>iSejf a KyberFEST</vt:lpstr>
      <vt:lpstr>Vybrané weby NCBI</vt:lpstr>
      <vt:lpstr>Online Helpline a Online Hotline</vt:lpstr>
      <vt:lpstr>Newsletter bezpečnějšího internetu</vt:lpstr>
      <vt:lpstr>NCBI v médiích</vt:lpstr>
      <vt:lpstr>Děkuji za pozornost.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2010-04-19T20:53:40Z</dcterms:created>
  <dcterms:modified xsi:type="dcterms:W3CDTF">2016-01-28T08:07:13Z</dcterms:modified>
</cp:coreProperties>
</file>